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3317" r:id="rId3"/>
    <p:sldId id="263" r:id="rId4"/>
    <p:sldId id="3303" r:id="rId5"/>
    <p:sldId id="264" r:id="rId6"/>
    <p:sldId id="262" r:id="rId7"/>
    <p:sldId id="3315" r:id="rId8"/>
    <p:sldId id="3310" r:id="rId9"/>
    <p:sldId id="3309" r:id="rId10"/>
    <p:sldId id="3306" r:id="rId11"/>
    <p:sldId id="3307" r:id="rId12"/>
    <p:sldId id="3305" r:id="rId13"/>
    <p:sldId id="3311" r:id="rId14"/>
    <p:sldId id="3312" r:id="rId15"/>
    <p:sldId id="3313" r:id="rId16"/>
    <p:sldId id="3314" r:id="rId17"/>
    <p:sldId id="3316" r:id="rId18"/>
    <p:sldId id="3304" r:id="rId19"/>
    <p:sldId id="3318" r:id="rId20"/>
    <p:sldId id="259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E34"/>
    <a:srgbClr val="DBE8F3"/>
    <a:srgbClr val="2B3A45"/>
    <a:srgbClr val="CABFA3"/>
    <a:srgbClr val="9B9786"/>
    <a:srgbClr val="5F4136"/>
    <a:srgbClr val="37415B"/>
    <a:srgbClr val="95B0B5"/>
    <a:srgbClr val="1578D7"/>
    <a:srgbClr val="E74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3"/>
    <p:restoredTop sz="93682"/>
  </p:normalViewPr>
  <p:slideViewPr>
    <p:cSldViewPr snapToGrid="0" snapToObjects="1">
      <p:cViewPr>
        <p:scale>
          <a:sx n="86" d="100"/>
          <a:sy n="86" d="100"/>
        </p:scale>
        <p:origin x="272" y="384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DBE8F3"/>
            </a:solidFill>
            <a:ln>
              <a:noFill/>
            </a:ln>
          </c:spPr>
          <c:explosion val="6"/>
          <c:dPt>
            <c:idx val="0"/>
            <c:bubble3D val="0"/>
            <c:explosion val="7"/>
            <c:spPr>
              <a:solidFill>
                <a:srgbClr val="DBE8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AF-2149-9617-D57637A3FFB7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AF-2149-9617-D57637A3FFB7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AF-2149-9617-D57637A3FFB7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AAF-2149-9617-D57637A3FFB7}"/>
              </c:ext>
            </c:extLst>
          </c:dPt>
          <c:dPt>
            <c:idx val="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AF-2149-9617-D57637A3FFB7}"/>
              </c:ext>
            </c:extLst>
          </c:dPt>
          <c:dPt>
            <c:idx val="5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AAF-2149-9617-D57637A3FFB7}"/>
              </c:ext>
            </c:extLst>
          </c:dPt>
          <c:cat>
            <c:strRef>
              <c:f>工作表1!$A$2:$A$7</c:f>
              <c:strCache>
                <c:ptCount val="6"/>
                <c:pt idx="0">
                  <c:v>阿牛仔牛肉湯</c:v>
                </c:pt>
                <c:pt idx="1">
                  <c:v>西羅殿牛肉湯</c:v>
                </c:pt>
                <c:pt idx="2">
                  <c:v>阿財牛肉湯</c:v>
                </c:pt>
                <c:pt idx="3">
                  <c:v>文章牛肉湯</c:v>
                </c:pt>
                <c:pt idx="4">
                  <c:v>鬍鬚忠牛肉湯</c:v>
                </c:pt>
                <c:pt idx="5">
                  <c:v>其他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1200</c:v>
                </c:pt>
                <c:pt idx="1">
                  <c:v>700</c:v>
                </c:pt>
                <c:pt idx="2">
                  <c:v>600</c:v>
                </c:pt>
                <c:pt idx="3">
                  <c:v>450</c:v>
                </c:pt>
                <c:pt idx="4">
                  <c:v>200</c:v>
                </c:pt>
                <c:pt idx="5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AF-2149-9617-D57637A3F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DBE8F3"/>
            </a:solidFill>
            <a:ln>
              <a:noFill/>
            </a:ln>
          </c:spPr>
          <c:explosion val="6"/>
          <c:dPt>
            <c:idx val="0"/>
            <c:bubble3D val="0"/>
            <c:explosion val="7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83-3440-A2D2-BE5BA919A04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83-3440-A2D2-BE5BA919A041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083-3440-A2D2-BE5BA919A041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83-3440-A2D2-BE5BA919A041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83-3440-A2D2-BE5BA919A041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83-3440-A2D2-BE5BA919A041}"/>
              </c:ext>
            </c:extLst>
          </c:dPt>
          <c:cat>
            <c:strRef>
              <c:f>工作表1!$A$2:$A$7</c:f>
              <c:strCache>
                <c:ptCount val="6"/>
                <c:pt idx="0">
                  <c:v>阿牛仔牛肉湯</c:v>
                </c:pt>
                <c:pt idx="1">
                  <c:v>西羅殿牛肉湯</c:v>
                </c:pt>
                <c:pt idx="2">
                  <c:v>阿財牛肉湯</c:v>
                </c:pt>
                <c:pt idx="3">
                  <c:v>文章牛肉湯</c:v>
                </c:pt>
                <c:pt idx="4">
                  <c:v>鬍鬚忠牛肉湯</c:v>
                </c:pt>
                <c:pt idx="5">
                  <c:v>其他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1200</c:v>
                </c:pt>
                <c:pt idx="1">
                  <c:v>700</c:v>
                </c:pt>
                <c:pt idx="2">
                  <c:v>600</c:v>
                </c:pt>
                <c:pt idx="3">
                  <c:v>450</c:v>
                </c:pt>
                <c:pt idx="4">
                  <c:v>200</c:v>
                </c:pt>
                <c:pt idx="5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083-3440-A2D2-BE5BA919A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DBE8F3"/>
            </a:solidFill>
            <a:ln>
              <a:noFill/>
            </a:ln>
          </c:spPr>
          <c:explosion val="6"/>
          <c:dPt>
            <c:idx val="0"/>
            <c:bubble3D val="0"/>
            <c:explosion val="7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91-AC4A-A5C8-95D6C38C00CC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91-AC4A-A5C8-95D6C38C00CC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91-AC4A-A5C8-95D6C38C00CC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91-AC4A-A5C8-95D6C38C00CC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091-AC4A-A5C8-95D6C38C00CC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091-AC4A-A5C8-95D6C38C00CC}"/>
              </c:ext>
            </c:extLst>
          </c:dPt>
          <c:cat>
            <c:strRef>
              <c:f>工作表1!$A$2:$A$7</c:f>
              <c:strCache>
                <c:ptCount val="6"/>
                <c:pt idx="0">
                  <c:v>阿牛仔牛肉湯</c:v>
                </c:pt>
                <c:pt idx="1">
                  <c:v>西羅殿牛肉湯</c:v>
                </c:pt>
                <c:pt idx="2">
                  <c:v>阿財牛肉湯</c:v>
                </c:pt>
                <c:pt idx="3">
                  <c:v>文章牛肉湯</c:v>
                </c:pt>
                <c:pt idx="4">
                  <c:v>鬍鬚忠牛肉湯</c:v>
                </c:pt>
                <c:pt idx="5">
                  <c:v>其他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1200</c:v>
                </c:pt>
                <c:pt idx="1">
                  <c:v>700</c:v>
                </c:pt>
                <c:pt idx="2">
                  <c:v>600</c:v>
                </c:pt>
                <c:pt idx="3">
                  <c:v>450</c:v>
                </c:pt>
                <c:pt idx="4">
                  <c:v>200</c:v>
                </c:pt>
                <c:pt idx="5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091-AC4A-A5C8-95D6C38C0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2BD2-17A0-AD44-9F0E-0868A8A19059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4D465-097F-4440-9038-1E50A14F75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118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dirty="0"/>
              <a:t>Azure:</a:t>
            </a:r>
            <a:r>
              <a:rPr kumimoji="1" lang="zh-TW" altLang="en-US" sz="1200" dirty="0"/>
              <a:t>專題 </a:t>
            </a:r>
          </a:p>
          <a:p>
            <a:r>
              <a:rPr kumimoji="1" lang="zh-TW" altLang="en-US" sz="1200" dirty="0"/>
              <a:t>報告時間</a:t>
            </a:r>
            <a:r>
              <a:rPr kumimoji="1" lang="en-US" altLang="zh-TW" sz="1200" dirty="0"/>
              <a:t>20-30</a:t>
            </a:r>
            <a:r>
              <a:rPr kumimoji="1" lang="zh-TW" altLang="en-US" sz="1200" dirty="0"/>
              <a:t>分鐘 </a:t>
            </a:r>
            <a:r>
              <a:rPr kumimoji="1" lang="en-US" altLang="zh-TW" sz="1200" dirty="0"/>
              <a:t>ppt</a:t>
            </a:r>
          </a:p>
          <a:p>
            <a:r>
              <a:rPr kumimoji="1" lang="en-US" altLang="zh-TW" sz="1200" dirty="0"/>
              <a:t>4/27</a:t>
            </a:r>
            <a:r>
              <a:rPr kumimoji="1" lang="zh-TW" altLang="en-US" sz="1200" dirty="0"/>
              <a:t>早上的課發表</a:t>
            </a:r>
          </a:p>
          <a:p>
            <a:r>
              <a:rPr kumimoji="1" lang="en-US" altLang="zh-TW" sz="1200" dirty="0"/>
              <a:t>1. </a:t>
            </a:r>
            <a:r>
              <a:rPr kumimoji="1" lang="zh-TW" altLang="en-US" sz="1200" dirty="0"/>
              <a:t>問題描述</a:t>
            </a:r>
            <a:r>
              <a:rPr kumimoji="1" lang="en-US" altLang="zh-TW" sz="1200" dirty="0"/>
              <a:t>(</a:t>
            </a:r>
            <a:r>
              <a:rPr kumimoji="1" lang="zh-TW" altLang="en-US" sz="1200" dirty="0"/>
              <a:t>解決問題</a:t>
            </a:r>
            <a:r>
              <a:rPr kumimoji="1" lang="en-US" altLang="zh-TW" sz="1200" dirty="0"/>
              <a:t>)</a:t>
            </a:r>
          </a:p>
          <a:p>
            <a:r>
              <a:rPr kumimoji="1" lang="en-US" altLang="zh-TW" sz="1200" dirty="0"/>
              <a:t>2. </a:t>
            </a:r>
            <a:r>
              <a:rPr kumimoji="1" lang="zh-TW" altLang="en-US" sz="1200" dirty="0"/>
              <a:t>技術架構</a:t>
            </a:r>
            <a:r>
              <a:rPr kumimoji="1" lang="en-US" altLang="zh-TW" sz="1200" dirty="0"/>
              <a:t>(</a:t>
            </a:r>
            <a:r>
              <a:rPr kumimoji="1" lang="zh-TW" altLang="en-US" sz="1200" dirty="0"/>
              <a:t>使用什麼</a:t>
            </a:r>
            <a:r>
              <a:rPr kumimoji="1" lang="en-US" altLang="zh-TW" sz="1200" dirty="0"/>
              <a:t>Azure</a:t>
            </a:r>
            <a:r>
              <a:rPr kumimoji="1" lang="zh-TW" altLang="en-US" sz="1200" dirty="0"/>
              <a:t>服務</a:t>
            </a:r>
            <a:r>
              <a:rPr kumimoji="1" lang="en-US" altLang="zh-TW" sz="1200" dirty="0"/>
              <a:t>or API)</a:t>
            </a:r>
          </a:p>
          <a:p>
            <a:r>
              <a:rPr kumimoji="1" lang="en-US" altLang="zh-TW" sz="1200" dirty="0"/>
              <a:t>3. Demo</a:t>
            </a:r>
          </a:p>
          <a:p>
            <a:r>
              <a:rPr kumimoji="1" lang="en-US" altLang="zh-TW" sz="1200" dirty="0"/>
              <a:t>4. </a:t>
            </a:r>
            <a:r>
              <a:rPr kumimoji="1" lang="zh-TW" altLang="en-US" sz="1200" dirty="0"/>
              <a:t>成員分工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4D465-097F-4440-9038-1E50A14F757E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80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4D465-097F-4440-9038-1E50A14F757E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30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837EE-822C-5F44-8D49-BD845FBB4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8335B2-0952-9F43-A22E-2D183C668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8DD46D-A6C6-6546-9387-451F5241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AAB12C-6747-2147-AE37-8F093BB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352E7F-8550-9440-8AAE-DF34E5CD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203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87FF58-0171-F34A-A427-76F870F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25ECA5-3E65-1C45-9B4E-A56216910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31493E-F6E1-AF43-8D9C-11C3C874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F5478-C8F1-AD44-98E3-DE9523E9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063E6B-CC59-2048-9D69-11FA3776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98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4B8C50-77A5-C546-8F64-EEDB6DF28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9C0300-6514-3B49-88CE-2B0906B52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256AE4-B0DC-0145-BF89-3C9E6102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9E3C0A-9DBA-C64C-ADD8-1A2919E9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981A3F-CCCA-6A4A-8FBF-09A02725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57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024C5-173A-E94F-9E20-EE527019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49DB4-370C-A945-A645-21859495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6D612A-7C4D-C84B-8363-2D8E7DB8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9A8934-F2D5-6748-9EEC-9ED3412B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19B64D-D54C-734E-BA97-8D64175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855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780CC-FDBD-2D49-8C9F-143F2BBE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535B3F-2023-0645-A150-DA87D12FB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314D1-0368-F84E-BF13-9EC9F7F7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F78ABE-9B96-304D-AE0E-915758D6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C225E7-0F96-0A41-81E5-61EF562C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053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148AC-EFA6-3E40-8955-6FAF853C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DC61D0-0453-524C-BFF5-3518C7BAA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8D94D6-9690-E847-823A-7A4DB695B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72EAAE-FCA4-7D4A-B57B-511A0DEC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8FCEC9-6843-C94E-B21D-ED6BB2F5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2DB9B0-B991-0B44-866F-D120C15E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77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83F07-F087-E14C-AE48-793330F2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8A06D4-B26D-D845-BB38-ABD12C9F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1F2654-7C5D-0A48-9544-5BA4B216F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367237-BF96-D041-B582-010C057B5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9A2DC1-6094-294E-9F07-301342F97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D0631D-1A3C-054A-AA83-6E38D7F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B9967E-025D-624B-AD19-9C06FF1F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3D1F0A-D852-814F-8DBC-7D6F3151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457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A518F-8FC6-084C-9E90-BC1C6BDE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29DEDD-A3C6-F64E-B4E3-DDCD90C33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F8B1F6-B1B7-F442-89B1-62983408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3217CE-48EF-5240-8509-DC1675D8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042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777533-D42B-954A-8B84-3A348256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FADFBF-D297-A848-855B-25CDCB4C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F1DA54-4BCD-2143-B0DC-4E889C9C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761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ED1BA-6D75-8F4D-AB43-F87BCD59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CC44B-B03E-9B46-989C-49C81B72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55212-F631-8642-8878-5D5814550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D302A2-DED2-424A-AD50-6F416D45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26FFD2-C09F-CA4A-BDE8-D2318707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D27282-97EA-E54B-B4D4-B9C1171F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529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AA51-67AC-8247-AA17-4EFAF36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9D9995-36B5-4941-BD80-7D4FFA02B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E1CA61-7F8E-024D-A341-257C8D9D5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20F07A-5D7D-4042-88AB-A5221C63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F02374-2E97-C347-82EA-DE2D1BBA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FA03A8-A695-EE43-A147-B541B74A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630594-4082-C145-B9D5-0A5E9C6B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B6548E-E3DA-094A-B4E3-187259510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F0D8C-2D19-C040-9F63-93C90BF28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6B612-0241-1B41-A669-5B6F161A4C8F}" type="datetimeFigureOut">
              <a:rPr kumimoji="1" lang="zh-TW" altLang="en-US" smtClean="0"/>
              <a:t>2021/4/26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063B99-EB09-E340-B104-8E5441739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E37C9A-FEF6-0F4A-9C5F-7B01FDE43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A3A9-4825-DE43-911E-21881E6DBC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972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2AB1EAF-D387-A84D-B33A-A042144660B3}"/>
              </a:ext>
            </a:extLst>
          </p:cNvPr>
          <p:cNvSpPr/>
          <p:nvPr/>
        </p:nvSpPr>
        <p:spPr>
          <a:xfrm>
            <a:off x="414069" y="379563"/>
            <a:ext cx="11369614" cy="6124754"/>
          </a:xfrm>
          <a:prstGeom prst="rect">
            <a:avLst/>
          </a:prstGeom>
          <a:solidFill>
            <a:srgbClr val="DB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302E962-CA5D-1D46-A607-80A5178D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9000"/>
          </a:blip>
          <a:stretch>
            <a:fillRect/>
          </a:stretch>
        </p:blipFill>
        <p:spPr>
          <a:xfrm>
            <a:off x="2229018" y="689155"/>
            <a:ext cx="7867289" cy="5574581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8B2C8C2A-A869-C746-BA39-BD58E5D55D07}"/>
              </a:ext>
            </a:extLst>
          </p:cNvPr>
          <p:cNvGrpSpPr/>
          <p:nvPr/>
        </p:nvGrpSpPr>
        <p:grpSpPr>
          <a:xfrm>
            <a:off x="2229018" y="1612357"/>
            <a:ext cx="8294172" cy="2646878"/>
            <a:chOff x="2222980" y="2178885"/>
            <a:chExt cx="8294172" cy="264687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5FCB409-7BB8-D342-830C-0163799B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222980" y="3147489"/>
              <a:ext cx="2237713" cy="1173556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CF1CE36-6E0A-9A42-91AE-93320BCCC21D}"/>
                </a:ext>
              </a:extLst>
            </p:cNvPr>
            <p:cNvSpPr txBox="1"/>
            <p:nvPr/>
          </p:nvSpPr>
          <p:spPr>
            <a:xfrm>
              <a:off x="4598715" y="2178885"/>
              <a:ext cx="591843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600" dirty="0">
                  <a:solidFill>
                    <a:srgbClr val="37415B"/>
                  </a:solidFill>
                </a:rPr>
                <a:t>Azure</a:t>
              </a:r>
              <a:endParaRPr kumimoji="1" lang="zh-TW" altLang="en-US" sz="16600" dirty="0">
                <a:solidFill>
                  <a:srgbClr val="37415B"/>
                </a:solidFill>
              </a:endParaRPr>
            </a:p>
          </p:txBody>
        </p:sp>
      </p:grp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9BAB757-2DD8-FB4F-A8C3-96CA4B5238D8}"/>
              </a:ext>
            </a:extLst>
          </p:cNvPr>
          <p:cNvCxnSpPr>
            <a:cxnSpLocks/>
          </p:cNvCxnSpPr>
          <p:nvPr/>
        </p:nvCxnSpPr>
        <p:spPr>
          <a:xfrm>
            <a:off x="2846717" y="4252186"/>
            <a:ext cx="7249590" cy="0"/>
          </a:xfrm>
          <a:prstGeom prst="line">
            <a:avLst/>
          </a:prstGeom>
          <a:ln w="41275">
            <a:solidFill>
              <a:srgbClr val="37415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5EBBFB7-8923-AB40-9C27-34617ABDBD5B}"/>
              </a:ext>
            </a:extLst>
          </p:cNvPr>
          <p:cNvSpPr txBox="1"/>
          <p:nvPr/>
        </p:nvSpPr>
        <p:spPr>
          <a:xfrm>
            <a:off x="5272305" y="4561779"/>
            <a:ext cx="2398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b="1" dirty="0">
                <a:solidFill>
                  <a:srgbClr val="2B3A45"/>
                </a:solidFill>
                <a:latin typeface="Heiti SC Medium" pitchFamily="2" charset="-128"/>
                <a:ea typeface="Heiti SC Medium" pitchFamily="2" charset="-128"/>
              </a:rPr>
              <a:t>Group 1</a:t>
            </a:r>
            <a:endParaRPr kumimoji="1" lang="zh-TW" altLang="en-US" sz="4400" b="1" dirty="0">
              <a:solidFill>
                <a:srgbClr val="2B3A4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框架 29">
            <a:extLst>
              <a:ext uri="{FF2B5EF4-FFF2-40B4-BE49-F238E27FC236}">
                <a16:creationId xmlns:a16="http://schemas.microsoft.com/office/drawing/2014/main" id="{7220B879-6613-C746-8602-E8CD8FD3E26A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9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2BEF5044-565D-F848-AFB6-880EE1E5DA9C}"/>
              </a:ext>
            </a:extLst>
          </p:cNvPr>
          <p:cNvSpPr/>
          <p:nvPr/>
        </p:nvSpPr>
        <p:spPr>
          <a:xfrm>
            <a:off x="4279023" y="-584192"/>
            <a:ext cx="9838266" cy="8263467"/>
          </a:xfrm>
          <a:prstGeom prst="parallelogram">
            <a:avLst/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EF9063-92BD-6549-BAF4-14A680CCB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307" b="67015" l="3704" r="96667">
                        <a14:foregroundMark x1="21481" y1="45511" x2="21481" y2="45511"/>
                        <a14:foregroundMark x1="46667" y1="50522" x2="46667" y2="50522"/>
                        <a14:foregroundMark x1="50185" y1="24635" x2="50185" y2="24635"/>
                        <a14:foregroundMark x1="75370" y1="39040" x2="75370" y2="39040"/>
                      </a14:backgroundRemoval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5422"/>
          <a:stretch/>
        </p:blipFill>
        <p:spPr>
          <a:xfrm>
            <a:off x="897082" y="2281244"/>
            <a:ext cx="3828396" cy="2532597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BF15A3-87A2-5C48-BB08-EA4AB6E64B24}"/>
              </a:ext>
            </a:extLst>
          </p:cNvPr>
          <p:cNvSpPr txBox="1"/>
          <p:nvPr/>
        </p:nvSpPr>
        <p:spPr>
          <a:xfrm>
            <a:off x="6460050" y="2281244"/>
            <a:ext cx="15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b="1" dirty="0">
                <a:solidFill>
                  <a:srgbClr val="DBE8F3"/>
                </a:solidFill>
              </a:rPr>
              <a:t>Azure</a:t>
            </a:r>
            <a:endParaRPr kumimoji="1" lang="zh-TW" altLang="en-US" sz="3600" b="1" dirty="0">
              <a:solidFill>
                <a:srgbClr val="DBE8F3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5179EB-0E4D-CC49-8F20-985C641140E7}"/>
              </a:ext>
            </a:extLst>
          </p:cNvPr>
          <p:cNvSpPr txBox="1"/>
          <p:nvPr/>
        </p:nvSpPr>
        <p:spPr>
          <a:xfrm>
            <a:off x="6000644" y="3277242"/>
            <a:ext cx="528144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000" dirty="0">
                <a:solidFill>
                  <a:srgbClr val="DBE8F3"/>
                </a:solidFill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CN" altLang="en-US" sz="2000" dirty="0">
                <a:solidFill>
                  <a:srgbClr val="DBE8F3"/>
                </a:solidFill>
                <a:latin typeface="Heiti SC Medium" pitchFamily="2" charset="-128"/>
                <a:ea typeface="Heiti SC Medium" pitchFamily="2" charset="-128"/>
              </a:rPr>
              <a:t>在應用程式中，建立認知智慧，可以認知視覺、語音、語言、偵測異常和建立自動搜尋。</a:t>
            </a:r>
            <a:endParaRPr kumimoji="1" lang="en-US" altLang="zh-CN" sz="2000" dirty="0">
              <a:solidFill>
                <a:srgbClr val="DBE8F3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98C8E7-9AC7-064D-9438-D458F6D24DBA}"/>
              </a:ext>
            </a:extLst>
          </p:cNvPr>
          <p:cNvSpPr/>
          <p:nvPr/>
        </p:nvSpPr>
        <p:spPr>
          <a:xfrm>
            <a:off x="8020077" y="245165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DBE8F3"/>
                </a:solidFill>
              </a:rPr>
              <a:t>認知服務</a:t>
            </a:r>
            <a:endParaRPr lang="zh-TW" altLang="en-US" sz="2800" dirty="0">
              <a:solidFill>
                <a:srgbClr val="DBE8F3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281CF6-8207-EC49-93CD-81543816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374" y="-1630033"/>
            <a:ext cx="4774307" cy="29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0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F2B3BF-D362-2D45-84FB-57FA8B8C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693" b="69234" l="10000" r="90000">
                        <a14:foregroundMark x1="31003" y1="26522" x2="31003" y2="2652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3073"/>
          <a:stretch/>
        </p:blipFill>
        <p:spPr>
          <a:xfrm>
            <a:off x="4369457" y="943479"/>
            <a:ext cx="3434474" cy="18470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FD172E9-5D43-0C47-B0B1-10F5119600FC}"/>
              </a:ext>
            </a:extLst>
          </p:cNvPr>
          <p:cNvSpPr txBox="1"/>
          <p:nvPr/>
        </p:nvSpPr>
        <p:spPr>
          <a:xfrm>
            <a:off x="5071031" y="29954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自定視覺服務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B468D80-C607-604F-8033-523023173238}"/>
              </a:ext>
            </a:extLst>
          </p:cNvPr>
          <p:cNvCxnSpPr/>
          <p:nvPr/>
        </p:nvCxnSpPr>
        <p:spPr>
          <a:xfrm>
            <a:off x="4369457" y="3752193"/>
            <a:ext cx="3844377" cy="0"/>
          </a:xfrm>
          <a:prstGeom prst="line">
            <a:avLst/>
          </a:prstGeom>
          <a:ln w="12700">
            <a:solidFill>
              <a:srgbClr val="2B3A4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A628B5-3952-E44D-A102-1D22578AB469}"/>
              </a:ext>
            </a:extLst>
          </p:cNvPr>
          <p:cNvSpPr txBox="1"/>
          <p:nvPr/>
        </p:nvSpPr>
        <p:spPr>
          <a:xfrm>
            <a:off x="1388569" y="4047274"/>
            <a:ext cx="9806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Azure </a:t>
            </a:r>
            <a:r>
              <a:rPr lang="zh-TW" altLang="en-US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自訂視覺是一項影像辨識服務，可讓您建置、部署和改善自己的影像識別工具。 影像識別工具可根據影像的視覺特性對影像套用標籤 </a:t>
            </a:r>
            <a:r>
              <a:rPr lang="en-US" altLang="zh-TW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(</a:t>
            </a:r>
            <a:r>
              <a:rPr lang="zh-TW" altLang="en-US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代表類別或物件</a:t>
            </a:r>
            <a:r>
              <a:rPr lang="en-US" altLang="zh-TW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)</a:t>
            </a:r>
            <a:r>
              <a:rPr lang="zh-TW" altLang="en-US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l Bayan Plain" pitchFamily="2" charset="-78"/>
              </a:rPr>
              <a:t>。 不同於電腦視覺服務，自訂視覺可讓您指定標籤，並定型自訂模型來偵測標籤。</a:t>
            </a:r>
          </a:p>
          <a:p>
            <a:pPr>
              <a:lnSpc>
                <a:spcPct val="150000"/>
              </a:lnSpc>
            </a:pPr>
            <a:br>
              <a:rPr lang="zh-TW" altLang="en-US" b="1" dirty="0"/>
            </a:br>
            <a:endParaRPr lang="zh-TW" altLang="en-US" b="1" dirty="0"/>
          </a:p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D75C493-1F71-2F4F-AF1E-8FBF7851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66050" y="-1458816"/>
            <a:ext cx="4774307" cy="2917632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C63AF01-8B94-C745-870C-9B37A851FABE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2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1B222AEA-5DB4-4841-9B88-217A9BF0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52224" y="-1458816"/>
            <a:ext cx="4774307" cy="2917632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7762E91E-3608-124D-A0A4-328FFE7C5210}"/>
              </a:ext>
            </a:extLst>
          </p:cNvPr>
          <p:cNvGrpSpPr/>
          <p:nvPr/>
        </p:nvGrpSpPr>
        <p:grpSpPr>
          <a:xfrm>
            <a:off x="1466902" y="2294627"/>
            <a:ext cx="9438448" cy="3838662"/>
            <a:chOff x="517995" y="1297751"/>
            <a:chExt cx="11183540" cy="502531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680E66-0BC4-4247-96A6-41187C82537A}"/>
                </a:ext>
              </a:extLst>
            </p:cNvPr>
            <p:cNvSpPr/>
            <p:nvPr/>
          </p:nvSpPr>
          <p:spPr>
            <a:xfrm>
              <a:off x="8554648" y="1297751"/>
              <a:ext cx="3145038" cy="5025319"/>
            </a:xfrm>
            <a:prstGeom prst="rect">
              <a:avLst/>
            </a:prstGeom>
            <a:solidFill>
              <a:srgbClr val="2B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CB28BCB-1330-1C46-9076-F2F7F827E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19" b="26488"/>
            <a:stretch/>
          </p:blipFill>
          <p:spPr>
            <a:xfrm>
              <a:off x="748358" y="1852843"/>
              <a:ext cx="3319146" cy="4148572"/>
            </a:xfrm>
            <a:prstGeom prst="rect">
              <a:avLst/>
            </a:prstGeom>
          </p:spPr>
        </p:pic>
        <p:sp>
          <p:nvSpPr>
            <p:cNvPr id="7" name="框架 6">
              <a:extLst>
                <a:ext uri="{FF2B5EF4-FFF2-40B4-BE49-F238E27FC236}">
                  <a16:creationId xmlns:a16="http://schemas.microsoft.com/office/drawing/2014/main" id="{54BE1F7C-66C9-7C40-A617-FBBA7DDD4A80}"/>
                </a:ext>
              </a:extLst>
            </p:cNvPr>
            <p:cNvSpPr/>
            <p:nvPr/>
          </p:nvSpPr>
          <p:spPr>
            <a:xfrm>
              <a:off x="517995" y="4827974"/>
              <a:ext cx="3788962" cy="1294529"/>
            </a:xfrm>
            <a:prstGeom prst="frame">
              <a:avLst>
                <a:gd name="adj1" fmla="val 4485"/>
              </a:avLst>
            </a:prstGeom>
            <a:solidFill>
              <a:srgbClr val="2B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F6AF352A-CBB7-FD48-9034-C8B09665EAEC}"/>
                </a:ext>
              </a:extLst>
            </p:cNvPr>
            <p:cNvSpPr/>
            <p:nvPr/>
          </p:nvSpPr>
          <p:spPr>
            <a:xfrm>
              <a:off x="4719591" y="3816318"/>
              <a:ext cx="492330" cy="321002"/>
            </a:xfrm>
            <a:prstGeom prst="rightArrow">
              <a:avLst/>
            </a:prstGeom>
            <a:solidFill>
              <a:srgbClr val="2B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rgbClr val="2B3A45"/>
                </a:solidFill>
              </a:endParaRPr>
            </a:p>
          </p:txBody>
        </p: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C00C3BA6-39D7-1045-A936-1504C48DF05E}"/>
                </a:ext>
              </a:extLst>
            </p:cNvPr>
            <p:cNvSpPr/>
            <p:nvPr/>
          </p:nvSpPr>
          <p:spPr>
            <a:xfrm>
              <a:off x="7456325" y="3810411"/>
              <a:ext cx="492330" cy="321002"/>
            </a:xfrm>
            <a:prstGeom prst="rightArrow">
              <a:avLst/>
            </a:prstGeom>
            <a:solidFill>
              <a:srgbClr val="2B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E13009-54D0-214E-9EC2-D27759D397C3}"/>
                </a:ext>
              </a:extLst>
            </p:cNvPr>
            <p:cNvSpPr txBox="1"/>
            <p:nvPr/>
          </p:nvSpPr>
          <p:spPr>
            <a:xfrm>
              <a:off x="8848859" y="2454371"/>
              <a:ext cx="2852676" cy="35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TW" sz="2000" b="1" dirty="0">
                  <a:solidFill>
                    <a:srgbClr val="DBE8F3"/>
                  </a:solidFill>
                </a:rPr>
                <a:t>75%   </a:t>
              </a:r>
              <a:r>
                <a:rPr kumimoji="1" lang="zh-CN" altLang="en-US" sz="2000" b="1" dirty="0">
                  <a:solidFill>
                    <a:srgbClr val="DBE8F3"/>
                  </a:solidFill>
                </a:rPr>
                <a:t>牛肉湯</a:t>
              </a:r>
              <a:endParaRPr kumimoji="1" lang="en-US" altLang="zh-CN" sz="20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100" b="1" dirty="0">
                  <a:solidFill>
                    <a:srgbClr val="DBE8F3"/>
                  </a:solidFill>
                </a:rPr>
                <a:t>                              </a:t>
              </a:r>
              <a:r>
                <a:rPr kumimoji="1" lang="en-US" altLang="zh-TW" sz="1100" b="1" dirty="0">
                  <a:solidFill>
                    <a:srgbClr val="DBE8F3"/>
                  </a:solidFill>
                </a:rPr>
                <a:t>        1370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張</a:t>
              </a:r>
              <a:r>
                <a:rPr kumimoji="1" lang="zh-TW" altLang="en-US" sz="1100" b="1" dirty="0">
                  <a:solidFill>
                    <a:srgbClr val="DBE8F3"/>
                  </a:solidFill>
                </a:rPr>
                <a:t>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分享</a:t>
              </a:r>
              <a:endParaRPr kumimoji="1" lang="en-US" altLang="zh-CN" sz="11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05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TW" sz="2000" b="1" dirty="0">
                  <a:solidFill>
                    <a:srgbClr val="DBE8F3"/>
                  </a:solidFill>
                </a:rPr>
                <a:t>11%   </a:t>
              </a:r>
              <a:r>
                <a:rPr kumimoji="1" lang="zh-CN" altLang="en-US" sz="2000" b="1" dirty="0">
                  <a:solidFill>
                    <a:srgbClr val="DBE8F3"/>
                  </a:solidFill>
                </a:rPr>
                <a:t>高麗菜</a:t>
              </a:r>
              <a:endParaRPr kumimoji="1" lang="en-US" altLang="zh-CN" sz="20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100" b="1" dirty="0">
                  <a:solidFill>
                    <a:srgbClr val="DBE8F3"/>
                  </a:solidFill>
                </a:rPr>
                <a:t>                               </a:t>
              </a:r>
              <a:r>
                <a:rPr kumimoji="1" lang="en-US" altLang="zh-TW" sz="1100" b="1" dirty="0">
                  <a:solidFill>
                    <a:srgbClr val="DBE8F3"/>
                  </a:solidFill>
                </a:rPr>
                <a:t>         149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張</a:t>
              </a:r>
              <a:r>
                <a:rPr kumimoji="1" lang="zh-TW" altLang="en-US" sz="1100" b="1" dirty="0">
                  <a:solidFill>
                    <a:srgbClr val="DBE8F3"/>
                  </a:solidFill>
                </a:rPr>
                <a:t>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分享</a:t>
              </a:r>
              <a:endParaRPr kumimoji="1" lang="en-US" altLang="zh-CN" sz="11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1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TW" sz="2000" b="1" dirty="0">
                  <a:solidFill>
                    <a:srgbClr val="DBE8F3"/>
                  </a:solidFill>
                </a:rPr>
                <a:t>  5%   </a:t>
              </a:r>
              <a:r>
                <a:rPr kumimoji="1" lang="zh-CN" altLang="en-US" sz="2000" b="1" dirty="0">
                  <a:solidFill>
                    <a:srgbClr val="DBE8F3"/>
                  </a:solidFill>
                </a:rPr>
                <a:t>肉臊飯</a:t>
              </a:r>
              <a:endParaRPr kumimoji="1" lang="en-US" altLang="zh-CN" sz="2000" b="1" dirty="0">
                <a:solidFill>
                  <a:srgbClr val="DBE8F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100" b="1" dirty="0">
                  <a:solidFill>
                    <a:srgbClr val="DBE8F3"/>
                  </a:solidFill>
                </a:rPr>
                <a:t>                               </a:t>
              </a:r>
              <a:r>
                <a:rPr kumimoji="1" lang="en-US" altLang="zh-TW" sz="1100" b="1" dirty="0">
                  <a:solidFill>
                    <a:srgbClr val="DBE8F3"/>
                  </a:solidFill>
                </a:rPr>
                <a:t>            78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張</a:t>
              </a:r>
              <a:r>
                <a:rPr kumimoji="1" lang="zh-TW" altLang="en-US" sz="1100" b="1" dirty="0">
                  <a:solidFill>
                    <a:srgbClr val="DBE8F3"/>
                  </a:solidFill>
                </a:rPr>
                <a:t> </a:t>
              </a:r>
              <a:r>
                <a:rPr kumimoji="1" lang="zh-CN" altLang="en-US" sz="1100" b="1" dirty="0">
                  <a:solidFill>
                    <a:srgbClr val="DBE8F3"/>
                  </a:solidFill>
                </a:rPr>
                <a:t>分享</a:t>
              </a:r>
              <a:endParaRPr kumimoji="1" lang="en-US" altLang="zh-TW" sz="1100" b="1" dirty="0">
                <a:solidFill>
                  <a:srgbClr val="DBE8F3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1325A28-C300-DA4D-BF1E-3A719013BA1B}"/>
                </a:ext>
              </a:extLst>
            </p:cNvPr>
            <p:cNvSpPr txBox="1"/>
            <p:nvPr/>
          </p:nvSpPr>
          <p:spPr>
            <a:xfrm>
              <a:off x="8777510" y="1689504"/>
              <a:ext cx="1497687" cy="44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DBE8F3"/>
                  </a:solidFill>
                  <a:latin typeface="+mn-ea"/>
                </a:rPr>
                <a:t>分析結果：</a:t>
              </a:r>
              <a:endParaRPr kumimoji="1" lang="zh-TW" altLang="en-US" sz="1600" b="1" dirty="0">
                <a:solidFill>
                  <a:srgbClr val="DBE8F3"/>
                </a:solidFill>
                <a:latin typeface="+mn-ea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17EE44-CF37-D849-8C87-5ADB60BC1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693" b="69234" l="10000" r="90000">
                          <a14:foregroundMark x1="31003" y1="26522" x2="31003" y2="26522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23073"/>
            <a:stretch/>
          </p:blipFill>
          <p:spPr>
            <a:xfrm>
              <a:off x="5247169" y="3225860"/>
              <a:ext cx="2173907" cy="1169100"/>
            </a:xfrm>
            <a:prstGeom prst="rect">
              <a:avLst/>
            </a:prstGeom>
          </p:spPr>
        </p:pic>
      </p:grpSp>
      <p:sp>
        <p:nvSpPr>
          <p:cNvPr id="18" name="框架 17">
            <a:extLst>
              <a:ext uri="{FF2B5EF4-FFF2-40B4-BE49-F238E27FC236}">
                <a16:creationId xmlns:a16="http://schemas.microsoft.com/office/drawing/2014/main" id="{5B0F2F0E-0E9B-0346-B5EF-983CF1C7CF7F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368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5A1DAE-9C53-7644-8B2E-8A1521BFF66E}"/>
              </a:ext>
            </a:extLst>
          </p:cNvPr>
          <p:cNvSpPr txBox="1"/>
          <p:nvPr/>
        </p:nvSpPr>
        <p:spPr>
          <a:xfrm>
            <a:off x="1466902" y="1187186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分析打卡的圖片是哪些品項</a:t>
            </a:r>
            <a:endParaRPr kumimoji="1" lang="zh-TW" altLang="en-US" sz="40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1C661F-4472-434A-B795-0C3C631E5D21}"/>
              </a:ext>
            </a:extLst>
          </p:cNvPr>
          <p:cNvSpPr txBox="1"/>
          <p:nvPr/>
        </p:nvSpPr>
        <p:spPr>
          <a:xfrm>
            <a:off x="5821476" y="4806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自訂視覺</a:t>
            </a:r>
            <a:endParaRPr kumimoji="1" lang="zh-TW" altLang="en-US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71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EA37BAD-B655-4848-88D8-747CA8B0D961}"/>
              </a:ext>
            </a:extLst>
          </p:cNvPr>
          <p:cNvSpPr txBox="1"/>
          <p:nvPr/>
        </p:nvSpPr>
        <p:spPr>
          <a:xfrm>
            <a:off x="6575827" y="2163662"/>
            <a:ext cx="5017071" cy="281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統整所有與牛肉湯相關照片中，</a:t>
            </a:r>
            <a:r>
              <a:rPr kumimoji="1" lang="zh-TW" altLang="en-US" sz="36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數量最多 </a:t>
            </a:r>
            <a:r>
              <a:rPr kumimoji="1" lang="zh-TW" altLang="en-US" sz="2800" b="1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的前幾家，我們就視他為熱門的選項！！</a:t>
            </a:r>
            <a:endParaRPr kumimoji="1" lang="en-US" altLang="zh-TW" sz="2800" b="1" dirty="0">
              <a:solidFill>
                <a:srgbClr val="DBE8F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F2BF4E-28D7-0F45-B4E5-636FAEAB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704" y="-1458816"/>
            <a:ext cx="4774307" cy="291763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A00C7DC-5299-BC4B-8046-42EF3470F89B}"/>
              </a:ext>
            </a:extLst>
          </p:cNvPr>
          <p:cNvGrpSpPr/>
          <p:nvPr/>
        </p:nvGrpSpPr>
        <p:grpSpPr>
          <a:xfrm>
            <a:off x="1137979" y="1925299"/>
            <a:ext cx="4223110" cy="3273700"/>
            <a:chOff x="711199" y="1403131"/>
            <a:chExt cx="5693103" cy="4510252"/>
          </a:xfrm>
        </p:grpSpPr>
        <p:graphicFrame>
          <p:nvGraphicFramePr>
            <p:cNvPr id="6" name="圖表 5">
              <a:extLst>
                <a:ext uri="{FF2B5EF4-FFF2-40B4-BE49-F238E27FC236}">
                  <a16:creationId xmlns:a16="http://schemas.microsoft.com/office/drawing/2014/main" id="{5BFD1E67-9C3A-4D44-8999-5D7049522D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8771038"/>
                </p:ext>
              </p:extLst>
            </p:nvPr>
          </p:nvGraphicFramePr>
          <p:xfrm>
            <a:off x="711199" y="1403131"/>
            <a:ext cx="5693103" cy="4510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C345219-0F50-FC46-BE81-8729E6120371}"/>
                </a:ext>
              </a:extLst>
            </p:cNvPr>
            <p:cNvSpPr/>
            <p:nvPr/>
          </p:nvSpPr>
          <p:spPr>
            <a:xfrm>
              <a:off x="2649746" y="2745762"/>
              <a:ext cx="1816007" cy="1847177"/>
            </a:xfrm>
            <a:prstGeom prst="ellipse">
              <a:avLst/>
            </a:prstGeom>
            <a:solidFill>
              <a:srgbClr val="2B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1AD5889-4132-B04A-A399-F8F32583F173}"/>
              </a:ext>
            </a:extLst>
          </p:cNvPr>
          <p:cNvSpPr txBox="1"/>
          <p:nvPr/>
        </p:nvSpPr>
        <p:spPr>
          <a:xfrm>
            <a:off x="4254959" y="1925299"/>
            <a:ext cx="1584088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阿牛仔牛肉湯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1370 </a:t>
            </a:r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張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D537B7-FA76-9C4B-8890-CE6A16DE580B}"/>
              </a:ext>
            </a:extLst>
          </p:cNvPr>
          <p:cNvSpPr txBox="1"/>
          <p:nvPr/>
        </p:nvSpPr>
        <p:spPr>
          <a:xfrm>
            <a:off x="4113235" y="4683280"/>
            <a:ext cx="1569660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西羅殿牛肉湯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892 </a:t>
            </a:r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張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6686957-0D68-5B40-BBA7-4C05727AF701}"/>
              </a:ext>
            </a:extLst>
          </p:cNvPr>
          <p:cNvSpPr txBox="1"/>
          <p:nvPr/>
        </p:nvSpPr>
        <p:spPr>
          <a:xfrm>
            <a:off x="942783" y="4683280"/>
            <a:ext cx="1338828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阿</a:t>
            </a:r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財</a:t>
            </a:r>
            <a:r>
              <a:rPr kumimoji="1" lang="zh-TW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牛肉湯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668 </a:t>
            </a:r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張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604D47E-011E-344D-9D5C-4A7379276827}"/>
              </a:ext>
            </a:extLst>
          </p:cNvPr>
          <p:cNvSpPr txBox="1"/>
          <p:nvPr/>
        </p:nvSpPr>
        <p:spPr>
          <a:xfrm>
            <a:off x="1929651" y="1762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其他</a:t>
            </a:r>
            <a:endParaRPr kumimoji="1" lang="zh-TW" altLang="en-US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D08659-8F5F-1345-8670-F4AACC56BE87}"/>
              </a:ext>
            </a:extLst>
          </p:cNvPr>
          <p:cNvSpPr txBox="1"/>
          <p:nvPr/>
        </p:nvSpPr>
        <p:spPr>
          <a:xfrm>
            <a:off x="260545" y="3469294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文章牛肉湯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r"/>
            <a:r>
              <a:rPr kumimoji="1" lang="en-US" altLang="zh-TW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328 </a:t>
            </a:r>
            <a:r>
              <a:rPr kumimoji="1" lang="zh-CN" altLang="en-US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張</a:t>
            </a:r>
            <a:endParaRPr kumimoji="1" lang="en-US" altLang="zh-TW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80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CCE1125-B615-E044-8D85-115AA022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57" y="4895824"/>
            <a:ext cx="2801200" cy="109713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7077135-10F1-DE42-9BC8-7C1641D736D8}"/>
              </a:ext>
            </a:extLst>
          </p:cNvPr>
          <p:cNvSpPr txBox="1"/>
          <p:nvPr/>
        </p:nvSpPr>
        <p:spPr>
          <a:xfrm>
            <a:off x="3233130" y="1700917"/>
            <a:ext cx="6647974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TW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分析所有網站照片，統計出相關品項的照片張數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5020E76-55B7-914D-A04D-BB07392C65E6}"/>
              </a:ext>
            </a:extLst>
          </p:cNvPr>
          <p:cNvGrpSpPr/>
          <p:nvPr/>
        </p:nvGrpSpPr>
        <p:grpSpPr>
          <a:xfrm>
            <a:off x="700273" y="2995423"/>
            <a:ext cx="2541619" cy="2053390"/>
            <a:chOff x="711199" y="1403131"/>
            <a:chExt cx="5693103" cy="4510252"/>
          </a:xfrm>
        </p:grpSpPr>
        <p:graphicFrame>
          <p:nvGraphicFramePr>
            <p:cNvPr id="19" name="圖表 18">
              <a:extLst>
                <a:ext uri="{FF2B5EF4-FFF2-40B4-BE49-F238E27FC236}">
                  <a16:creationId xmlns:a16="http://schemas.microsoft.com/office/drawing/2014/main" id="{3F661B1C-BFB3-4048-A4F2-827C0411B1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2235759"/>
                </p:ext>
              </p:extLst>
            </p:nvPr>
          </p:nvGraphicFramePr>
          <p:xfrm>
            <a:off x="711199" y="1403131"/>
            <a:ext cx="5693103" cy="4510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E82F6BC-110E-DB4A-933D-A03B70F4AA81}"/>
                </a:ext>
              </a:extLst>
            </p:cNvPr>
            <p:cNvSpPr/>
            <p:nvPr/>
          </p:nvSpPr>
          <p:spPr>
            <a:xfrm>
              <a:off x="2649746" y="2745762"/>
              <a:ext cx="1816007" cy="1847177"/>
            </a:xfrm>
            <a:prstGeom prst="ellipse">
              <a:avLst/>
            </a:prstGeom>
            <a:solidFill>
              <a:srgbClr val="DBE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B24C506D-B822-7840-9A63-D7B3DF73C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693" b="69234" l="10000" r="90000">
                        <a14:foregroundMark x1="31003" y1="26522" x2="31003" y2="2652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3073"/>
          <a:stretch/>
        </p:blipFill>
        <p:spPr>
          <a:xfrm>
            <a:off x="8791088" y="3187489"/>
            <a:ext cx="2960302" cy="1592013"/>
          </a:xfrm>
          <a:prstGeom prst="rect">
            <a:avLst/>
          </a:prstGeom>
        </p:spPr>
      </p:pic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6074876-8F05-B548-92E3-9565B1D4F818}"/>
              </a:ext>
            </a:extLst>
          </p:cNvPr>
          <p:cNvCxnSpPr>
            <a:cxnSpLocks/>
          </p:cNvCxnSpPr>
          <p:nvPr/>
        </p:nvCxnSpPr>
        <p:spPr>
          <a:xfrm flipH="1">
            <a:off x="3912009" y="3731704"/>
            <a:ext cx="4545497" cy="0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967BE3-164B-4643-8D03-6C5C3CBF068C}"/>
              </a:ext>
            </a:extLst>
          </p:cNvPr>
          <p:cNvSpPr txBox="1"/>
          <p:nvPr/>
        </p:nvSpPr>
        <p:spPr>
          <a:xfrm>
            <a:off x="9833113" y="4921173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Yuanti SC" panose="02010600040101010101" pitchFamily="2" charset="-122"/>
                <a:ea typeface="Yuanti SC" panose="02010600040101010101" pitchFamily="2" charset="-122"/>
              </a:rPr>
              <a:t>Azure</a:t>
            </a:r>
            <a:endParaRPr kumimoji="1" lang="zh-TW" altLang="en-US" sz="2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9621D44-F72E-7F4C-A33C-A7F9A0E070C2}"/>
              </a:ext>
            </a:extLst>
          </p:cNvPr>
          <p:cNvSpPr txBox="1"/>
          <p:nvPr/>
        </p:nvSpPr>
        <p:spPr>
          <a:xfrm>
            <a:off x="1365788" y="51827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統計數據</a:t>
            </a:r>
            <a:endParaRPr kumimoji="1" lang="zh-TW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7A0AFC0-C1C7-5440-B3B1-227BF0922F9D}"/>
              </a:ext>
            </a:extLst>
          </p:cNvPr>
          <p:cNvSpPr txBox="1"/>
          <p:nvPr/>
        </p:nvSpPr>
        <p:spPr>
          <a:xfrm>
            <a:off x="6047978" y="63025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網站</a:t>
            </a:r>
            <a:endParaRPr kumimoji="1" lang="zh-TW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23480B-F634-9949-87F6-56CE32EF3910}"/>
              </a:ext>
            </a:extLst>
          </p:cNvPr>
          <p:cNvSpPr txBox="1"/>
          <p:nvPr/>
        </p:nvSpPr>
        <p:spPr>
          <a:xfrm>
            <a:off x="5848403" y="2995423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Step 1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575912A-1D4D-7B4D-829F-DD2063C31585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A90220C-7AB6-9E4E-9804-03F5C87353D6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08AA65C7-94DE-5D4F-B899-5426FBC2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75238" y="-1216715"/>
            <a:ext cx="4774307" cy="29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55FD16A3-D0B4-3949-8754-EFD9AB81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57" y="4895824"/>
            <a:ext cx="2801200" cy="1097137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ABEC7EFE-27EF-F54E-B2EC-55969FAE714C}"/>
              </a:ext>
            </a:extLst>
          </p:cNvPr>
          <p:cNvGrpSpPr/>
          <p:nvPr/>
        </p:nvGrpSpPr>
        <p:grpSpPr>
          <a:xfrm>
            <a:off x="700273" y="2995423"/>
            <a:ext cx="2541619" cy="2053390"/>
            <a:chOff x="711199" y="1403131"/>
            <a:chExt cx="5693103" cy="4510252"/>
          </a:xfrm>
        </p:grpSpPr>
        <p:graphicFrame>
          <p:nvGraphicFramePr>
            <p:cNvPr id="32" name="圖表 31">
              <a:extLst>
                <a:ext uri="{FF2B5EF4-FFF2-40B4-BE49-F238E27FC236}">
                  <a16:creationId xmlns:a16="http://schemas.microsoft.com/office/drawing/2014/main" id="{3428AAA8-ADB2-FB4E-B7BC-7F25E20103D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17688"/>
                </p:ext>
              </p:extLst>
            </p:nvPr>
          </p:nvGraphicFramePr>
          <p:xfrm>
            <a:off x="711199" y="1403131"/>
            <a:ext cx="5693103" cy="4510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CCAC66F1-031D-C74B-A779-82D8CE1A3735}"/>
                </a:ext>
              </a:extLst>
            </p:cNvPr>
            <p:cNvSpPr/>
            <p:nvPr/>
          </p:nvSpPr>
          <p:spPr>
            <a:xfrm>
              <a:off x="2649746" y="2745762"/>
              <a:ext cx="1816007" cy="1847177"/>
            </a:xfrm>
            <a:prstGeom prst="ellipse">
              <a:avLst/>
            </a:prstGeom>
            <a:solidFill>
              <a:srgbClr val="DBE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B9F38D42-B5CF-6C41-91BB-418CDFA2B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693" b="69234" l="10000" r="90000">
                        <a14:foregroundMark x1="31003" y1="26522" x2="31003" y2="2652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3073"/>
          <a:stretch/>
        </p:blipFill>
        <p:spPr>
          <a:xfrm>
            <a:off x="8791088" y="3187489"/>
            <a:ext cx="2960302" cy="1592013"/>
          </a:xfrm>
          <a:prstGeom prst="rect">
            <a:avLst/>
          </a:prstGeom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D57748C-D4C3-1A4A-8028-44014EC5C1F7}"/>
              </a:ext>
            </a:extLst>
          </p:cNvPr>
          <p:cNvCxnSpPr>
            <a:cxnSpLocks/>
          </p:cNvCxnSpPr>
          <p:nvPr/>
        </p:nvCxnSpPr>
        <p:spPr>
          <a:xfrm>
            <a:off x="3293775" y="4459508"/>
            <a:ext cx="752499" cy="922396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86BDA90-F7E8-8C42-B79C-22A8E75C6A6A}"/>
              </a:ext>
            </a:extLst>
          </p:cNvPr>
          <p:cNvSpPr txBox="1"/>
          <p:nvPr/>
        </p:nvSpPr>
        <p:spPr>
          <a:xfrm>
            <a:off x="9833113" y="4921173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Yuanti SC" panose="02010600040101010101" pitchFamily="2" charset="-122"/>
                <a:ea typeface="Yuanti SC" panose="02010600040101010101" pitchFamily="2" charset="-122"/>
              </a:rPr>
              <a:t>Azure</a:t>
            </a:r>
            <a:endParaRPr kumimoji="1" lang="zh-TW" altLang="en-US" sz="2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155A728-2BC1-B448-A516-7D461CC5B48A}"/>
              </a:ext>
            </a:extLst>
          </p:cNvPr>
          <p:cNvSpPr txBox="1"/>
          <p:nvPr/>
        </p:nvSpPr>
        <p:spPr>
          <a:xfrm>
            <a:off x="1365788" y="51827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統計數據</a:t>
            </a:r>
            <a:endParaRPr kumimoji="1" lang="zh-TW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701635D-E09E-EF47-9FB2-EA6B2AB7833E}"/>
              </a:ext>
            </a:extLst>
          </p:cNvPr>
          <p:cNvSpPr txBox="1"/>
          <p:nvPr/>
        </p:nvSpPr>
        <p:spPr>
          <a:xfrm>
            <a:off x="6047978" y="63025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網站</a:t>
            </a:r>
            <a:endParaRPr kumimoji="1" lang="zh-TW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B27B158-965C-F540-B88C-D5F0667D4A8E}"/>
              </a:ext>
            </a:extLst>
          </p:cNvPr>
          <p:cNvSpPr txBox="1"/>
          <p:nvPr/>
        </p:nvSpPr>
        <p:spPr>
          <a:xfrm>
            <a:off x="4196496" y="3760508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Step 2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A706555-0328-E64C-9529-874B4A8FAAA1}"/>
              </a:ext>
            </a:extLst>
          </p:cNvPr>
          <p:cNvSpPr txBox="1"/>
          <p:nvPr/>
        </p:nvSpPr>
        <p:spPr>
          <a:xfrm>
            <a:off x="3607324" y="1787797"/>
            <a:ext cx="6032421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將統計結果存入資料庫，以便之後網頁呈現</a:t>
            </a:r>
            <a:endParaRPr kumimoji="1" lang="zh-TW" altLang="en-US" sz="24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585C4C2-C216-1544-BF40-D434947EFDAD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F79B1C6-174F-4F49-B2D5-2361E72F0C90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2CDF80-ABD3-C649-9412-E9A950701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150" y="5576342"/>
            <a:ext cx="726250" cy="7262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AAAB2C-BBBE-9B4B-A43F-FF7B37DD6EEF}"/>
              </a:ext>
            </a:extLst>
          </p:cNvPr>
          <p:cNvSpPr txBox="1"/>
          <p:nvPr/>
        </p:nvSpPr>
        <p:spPr>
          <a:xfrm>
            <a:off x="10268262" y="6550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FB31B9-FB4B-274C-8420-D53899A680DF}"/>
              </a:ext>
            </a:extLst>
          </p:cNvPr>
          <p:cNvSpPr txBox="1"/>
          <p:nvPr/>
        </p:nvSpPr>
        <p:spPr>
          <a:xfrm>
            <a:off x="3566015" y="64177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MySQL</a:t>
            </a:r>
            <a:endParaRPr kumimoji="1" lang="zh-TW" altLang="en-US" sz="20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663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7939DF0-B8D3-3443-834B-6150EAA53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000" b="98333" l="9627" r="897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4479" y="5127627"/>
            <a:ext cx="1468182" cy="173066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C9EF8AD-310A-924B-8D0A-30A85C97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57" y="4895824"/>
            <a:ext cx="2801200" cy="109713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6ABF6B6-74C5-3440-A6CC-5AD167C1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693" b="69234" l="10000" r="90000">
                        <a14:foregroundMark x1="31003" y1="26522" x2="31003" y2="2652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3073"/>
          <a:stretch/>
        </p:blipFill>
        <p:spPr>
          <a:xfrm>
            <a:off x="8791088" y="3187489"/>
            <a:ext cx="2960302" cy="1592013"/>
          </a:xfrm>
          <a:prstGeom prst="rect">
            <a:avLst/>
          </a:prstGeom>
        </p:spPr>
      </p:pic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77CA03C7-CAC0-7446-B42F-81AAAEFFE0F5}"/>
              </a:ext>
            </a:extLst>
          </p:cNvPr>
          <p:cNvCxnSpPr>
            <a:cxnSpLocks/>
          </p:cNvCxnSpPr>
          <p:nvPr/>
        </p:nvCxnSpPr>
        <p:spPr>
          <a:xfrm flipV="1">
            <a:off x="8366187" y="4902092"/>
            <a:ext cx="1021374" cy="680801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27F31A2-0642-5A4B-A27D-A42D3F8A2746}"/>
              </a:ext>
            </a:extLst>
          </p:cNvPr>
          <p:cNvSpPr txBox="1"/>
          <p:nvPr/>
        </p:nvSpPr>
        <p:spPr>
          <a:xfrm>
            <a:off x="9833113" y="4921173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Azure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C6D23E-2299-5D4E-A72C-6DD7D6A9F3D5}"/>
              </a:ext>
            </a:extLst>
          </p:cNvPr>
          <p:cNvSpPr txBox="1"/>
          <p:nvPr/>
        </p:nvSpPr>
        <p:spPr>
          <a:xfrm>
            <a:off x="6047978" y="63025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網站</a:t>
            </a:r>
            <a:endParaRPr kumimoji="1" lang="zh-TW" altLang="en-US" sz="20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971949-EE26-7143-A54B-6B3B553072AD}"/>
              </a:ext>
            </a:extLst>
          </p:cNvPr>
          <p:cNvSpPr txBox="1"/>
          <p:nvPr/>
        </p:nvSpPr>
        <p:spPr>
          <a:xfrm>
            <a:off x="7499874" y="4062973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Step 3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B9EC616-9A40-234C-B85D-33C097715EF9}"/>
              </a:ext>
            </a:extLst>
          </p:cNvPr>
          <p:cNvSpPr txBox="1"/>
          <p:nvPr/>
        </p:nvSpPr>
        <p:spPr>
          <a:xfrm>
            <a:off x="2517218" y="1590200"/>
            <a:ext cx="7335078" cy="147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使用者將拍的照片傳入網站，網站透過</a:t>
            </a:r>
            <a:r>
              <a:rPr kumimoji="1" lang="en-US" altLang="zh-CN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Azure</a:t>
            </a:r>
            <a:r>
              <a:rPr kumimoji="1" lang="zh-CN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分析出照片品項，並回傳到網站</a:t>
            </a:r>
            <a:endParaRPr kumimoji="1" lang="zh-TW" altLang="en-US" sz="24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C2B827CB-BDB4-FB4B-9F13-6A2B10A356E7}"/>
              </a:ext>
            </a:extLst>
          </p:cNvPr>
          <p:cNvCxnSpPr>
            <a:cxnSpLocks/>
          </p:cNvCxnSpPr>
          <p:nvPr/>
        </p:nvCxnSpPr>
        <p:spPr>
          <a:xfrm flipV="1">
            <a:off x="3297836" y="5847509"/>
            <a:ext cx="986952" cy="455083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ECF54F4-A0E6-354B-856A-B8E203FB6FC7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79D4D4B-BE1E-7940-84BB-A57773EEEEBA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1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88EFB9A4-6853-1F4F-B266-F1C6A1F8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57" y="4895824"/>
            <a:ext cx="2801200" cy="109713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9CB53FE-BD44-4B41-801D-CA0226CE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7693" b="69234" l="10000" r="90000">
                        <a14:foregroundMark x1="31003" y1="26522" x2="31003" y2="2652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3073"/>
          <a:stretch/>
        </p:blipFill>
        <p:spPr>
          <a:xfrm>
            <a:off x="8791088" y="3187489"/>
            <a:ext cx="2960302" cy="159201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8EBA172-8946-C249-835D-CE05A5F102C5}"/>
              </a:ext>
            </a:extLst>
          </p:cNvPr>
          <p:cNvSpPr txBox="1"/>
          <p:nvPr/>
        </p:nvSpPr>
        <p:spPr>
          <a:xfrm>
            <a:off x="9833113" y="4921173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Azure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303E86-27C1-3D49-9720-3898B47F1577}"/>
              </a:ext>
            </a:extLst>
          </p:cNvPr>
          <p:cNvSpPr txBox="1"/>
          <p:nvPr/>
        </p:nvSpPr>
        <p:spPr>
          <a:xfrm>
            <a:off x="6047978" y="63025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網站</a:t>
            </a:r>
            <a:endParaRPr kumimoji="1" lang="zh-TW" altLang="en-US" sz="20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9219426-7CEC-D64B-A14D-FC73BC1A2CE6}"/>
              </a:ext>
            </a:extLst>
          </p:cNvPr>
          <p:cNvSpPr txBox="1"/>
          <p:nvPr/>
        </p:nvSpPr>
        <p:spPr>
          <a:xfrm>
            <a:off x="5661993" y="2770686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Step 4</a:t>
            </a:r>
            <a:endParaRPr kumimoji="1" lang="zh-TW" altLang="en-US" sz="28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93EAEAF-BA0F-B347-8DEE-090D799E3C2B}"/>
              </a:ext>
            </a:extLst>
          </p:cNvPr>
          <p:cNvCxnSpPr>
            <a:cxnSpLocks/>
          </p:cNvCxnSpPr>
          <p:nvPr/>
        </p:nvCxnSpPr>
        <p:spPr>
          <a:xfrm flipH="1">
            <a:off x="7943656" y="4221308"/>
            <a:ext cx="1198667" cy="699865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1A09EE1-BEF7-F241-B971-E69278EE61DF}"/>
              </a:ext>
            </a:extLst>
          </p:cNvPr>
          <p:cNvCxnSpPr>
            <a:cxnSpLocks/>
          </p:cNvCxnSpPr>
          <p:nvPr/>
        </p:nvCxnSpPr>
        <p:spPr>
          <a:xfrm>
            <a:off x="2953062" y="5141626"/>
            <a:ext cx="1566590" cy="584617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A592FE5-DFA1-BC41-8A11-3D2FFC94A705}"/>
              </a:ext>
            </a:extLst>
          </p:cNvPr>
          <p:cNvSpPr txBox="1"/>
          <p:nvPr/>
        </p:nvSpPr>
        <p:spPr>
          <a:xfrm>
            <a:off x="2517218" y="1590200"/>
            <a:ext cx="733507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依照先前統計的品項排名回傳到網站，推薦給使用者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5A0DD50-0DE2-3E40-9B5C-6F5FAF2BBE6D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EAA21E2-6ED7-EF46-B3FA-3B96A5A79AFD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8713D6F-F88B-8042-B2ED-094F0D42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06" y="3187489"/>
            <a:ext cx="1436662" cy="143666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441ABE-9462-3043-A20F-8D8CF5CAE649}"/>
              </a:ext>
            </a:extLst>
          </p:cNvPr>
          <p:cNvSpPr txBox="1"/>
          <p:nvPr/>
        </p:nvSpPr>
        <p:spPr>
          <a:xfrm>
            <a:off x="1284987" y="4820641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MySQL</a:t>
            </a:r>
            <a:endParaRPr kumimoji="1" lang="zh-TW" altLang="en-US" sz="20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D1274AD-A005-B04A-A2F1-DED5AA053A63}"/>
              </a:ext>
            </a:extLst>
          </p:cNvPr>
          <p:cNvCxnSpPr>
            <a:cxnSpLocks/>
          </p:cNvCxnSpPr>
          <p:nvPr/>
        </p:nvCxnSpPr>
        <p:spPr>
          <a:xfrm flipH="1" flipV="1">
            <a:off x="3110356" y="4261578"/>
            <a:ext cx="1409296" cy="559063"/>
          </a:xfrm>
          <a:prstGeom prst="straightConnector1">
            <a:avLst/>
          </a:prstGeom>
          <a:ln w="107950">
            <a:solidFill>
              <a:srgbClr val="2B3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23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DDB0628-ADEB-F544-8ADB-064998C9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MosiaicBubbles trans="48000" pressure="0"/>
                    </a14:imgEffect>
                  </a14:imgLayer>
                </a14:imgProps>
              </a:ext>
            </a:extLst>
          </a:blip>
          <a:srcRect b="8207"/>
          <a:stretch/>
        </p:blipFill>
        <p:spPr>
          <a:xfrm>
            <a:off x="0" y="-329625"/>
            <a:ext cx="12192000" cy="839356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EC8E5F0-7066-5F4C-A779-3617A0F81C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8F3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DBE8F3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98F122-9526-2446-A574-3994B809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000" b="98333" l="9627" r="897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4064" y="2856721"/>
            <a:ext cx="3520627" cy="415005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6A3C99C-1A1D-1849-990F-2DFE03246F36}"/>
              </a:ext>
            </a:extLst>
          </p:cNvPr>
          <p:cNvSpPr/>
          <p:nvPr/>
        </p:nvSpPr>
        <p:spPr>
          <a:xfrm>
            <a:off x="1727200" y="1413164"/>
            <a:ext cx="5457371" cy="5125659"/>
          </a:xfrm>
          <a:prstGeom prst="rect">
            <a:avLst/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4273483-2306-4749-96E1-D075840C9808}"/>
              </a:ext>
            </a:extLst>
          </p:cNvPr>
          <p:cNvSpPr txBox="1"/>
          <p:nvPr/>
        </p:nvSpPr>
        <p:spPr>
          <a:xfrm>
            <a:off x="2191657" y="17915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辨識出圖片是什麼餐點：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BDF8ED0-EBDD-5942-8698-8951DEF042DE}"/>
              </a:ext>
            </a:extLst>
          </p:cNvPr>
          <p:cNvSpPr txBox="1"/>
          <p:nvPr/>
        </p:nvSpPr>
        <p:spPr>
          <a:xfrm>
            <a:off x="2191657" y="2388313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牛肉湯！！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3A01511-2CC1-344F-B5AC-33C56D4E5044}"/>
              </a:ext>
            </a:extLst>
          </p:cNvPr>
          <p:cNvSpPr txBox="1"/>
          <p:nvPr/>
        </p:nvSpPr>
        <p:spPr>
          <a:xfrm>
            <a:off x="2191657" y="35177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推薦使用者最熱門的餐廳：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FAABED-838C-2A4F-BB6C-D38C6E005F26}"/>
              </a:ext>
            </a:extLst>
          </p:cNvPr>
          <p:cNvSpPr txBox="1"/>
          <p:nvPr/>
        </p:nvSpPr>
        <p:spPr>
          <a:xfrm>
            <a:off x="2191657" y="3972656"/>
            <a:ext cx="3195105" cy="2213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No. 1    </a:t>
            </a:r>
            <a:r>
              <a:rPr kumimoji="1" lang="zh-TW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</a:t>
            </a:r>
            <a:r>
              <a:rPr kumimoji="1" lang="zh-CN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阿牛仔牛肉湯</a:t>
            </a:r>
            <a:endParaRPr kumimoji="1" lang="en-US" altLang="zh-CN" sz="2400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N0. 2    </a:t>
            </a:r>
            <a:r>
              <a:rPr kumimoji="1" lang="zh-TW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</a:t>
            </a:r>
            <a:r>
              <a:rPr kumimoji="1" lang="zh-CN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西羅殿牛肉湯</a:t>
            </a:r>
            <a:endParaRPr kumimoji="1" lang="en-US" altLang="zh-CN" sz="2400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NO. 3   </a:t>
            </a:r>
            <a:r>
              <a:rPr kumimoji="1" lang="zh-TW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</a:t>
            </a:r>
            <a:r>
              <a:rPr kumimoji="1" lang="zh-CN" altLang="en-US" sz="2400" b="1" dirty="0">
                <a:solidFill>
                  <a:srgbClr val="CABFA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阿財牛肉湯</a:t>
            </a:r>
            <a:endParaRPr kumimoji="1" lang="zh-TW" altLang="en-US" sz="2400" b="1" dirty="0">
              <a:solidFill>
                <a:srgbClr val="CABFA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8F2CEBA-B2ED-654C-92C2-5E8ADBAF5AC2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826E16-2746-7F4F-A0C5-C1B46E7D1437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30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CB99965-3E4B-3848-812A-4E862172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54451"/>
              </p:ext>
            </p:extLst>
          </p:nvPr>
        </p:nvGraphicFramePr>
        <p:xfrm>
          <a:off x="1214204" y="1888761"/>
          <a:ext cx="9968465" cy="425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693">
                  <a:extLst>
                    <a:ext uri="{9D8B030D-6E8A-4147-A177-3AD203B41FA5}">
                      <a16:colId xmlns:a16="http://schemas.microsoft.com/office/drawing/2014/main" val="2406983855"/>
                    </a:ext>
                  </a:extLst>
                </a:gridCol>
                <a:gridCol w="1993693">
                  <a:extLst>
                    <a:ext uri="{9D8B030D-6E8A-4147-A177-3AD203B41FA5}">
                      <a16:colId xmlns:a16="http://schemas.microsoft.com/office/drawing/2014/main" val="3815901314"/>
                    </a:ext>
                  </a:extLst>
                </a:gridCol>
                <a:gridCol w="1993693">
                  <a:extLst>
                    <a:ext uri="{9D8B030D-6E8A-4147-A177-3AD203B41FA5}">
                      <a16:colId xmlns:a16="http://schemas.microsoft.com/office/drawing/2014/main" val="3661551423"/>
                    </a:ext>
                  </a:extLst>
                </a:gridCol>
                <a:gridCol w="1993693">
                  <a:extLst>
                    <a:ext uri="{9D8B030D-6E8A-4147-A177-3AD203B41FA5}">
                      <a16:colId xmlns:a16="http://schemas.microsoft.com/office/drawing/2014/main" val="2935968535"/>
                    </a:ext>
                  </a:extLst>
                </a:gridCol>
                <a:gridCol w="1993693">
                  <a:extLst>
                    <a:ext uri="{9D8B030D-6E8A-4147-A177-3AD203B41FA5}">
                      <a16:colId xmlns:a16="http://schemas.microsoft.com/office/drawing/2014/main" val="367113877"/>
                    </a:ext>
                  </a:extLst>
                </a:gridCol>
              </a:tblGrid>
              <a:tr h="637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2B3A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000" dirty="0">
                          <a:solidFill>
                            <a:srgbClr val="CABFA3"/>
                          </a:solidFill>
                        </a:rPr>
                        <a:t>資料爬取</a:t>
                      </a:r>
                    </a:p>
                  </a:txBody>
                  <a:tcPr anchor="ctr">
                    <a:solidFill>
                      <a:srgbClr val="2B3A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dirty="0">
                          <a:solidFill>
                            <a:srgbClr val="CABFA3"/>
                          </a:solidFill>
                        </a:rPr>
                        <a:t>Azure </a:t>
                      </a:r>
                      <a:r>
                        <a:rPr lang="zh-TW" altLang="en-US" sz="2000" dirty="0">
                          <a:solidFill>
                            <a:srgbClr val="CABFA3"/>
                          </a:solidFill>
                        </a:rPr>
                        <a:t> 訓練模型</a:t>
                      </a:r>
                    </a:p>
                  </a:txBody>
                  <a:tcPr anchor="ctr">
                    <a:solidFill>
                      <a:srgbClr val="2B3A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dirty="0">
                          <a:solidFill>
                            <a:srgbClr val="CABFA3"/>
                          </a:solidFill>
                        </a:rPr>
                        <a:t>Flask</a:t>
                      </a:r>
                      <a:r>
                        <a:rPr lang="zh-CN" altLang="en-US" sz="2000" dirty="0">
                          <a:solidFill>
                            <a:srgbClr val="CABFA3"/>
                          </a:solidFill>
                        </a:rPr>
                        <a:t>網頁架構</a:t>
                      </a:r>
                      <a:endParaRPr lang="zh-TW" altLang="en-US" sz="2000" dirty="0">
                        <a:solidFill>
                          <a:srgbClr val="CABFA3"/>
                        </a:solidFill>
                      </a:endParaRPr>
                    </a:p>
                  </a:txBody>
                  <a:tcPr anchor="ctr">
                    <a:solidFill>
                      <a:srgbClr val="2B3A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dirty="0">
                          <a:solidFill>
                            <a:srgbClr val="CABFA3"/>
                          </a:solidFill>
                        </a:rPr>
                        <a:t>PPT</a:t>
                      </a:r>
                      <a:r>
                        <a:rPr lang="zh-CN" altLang="en-US" sz="2000" dirty="0">
                          <a:solidFill>
                            <a:srgbClr val="CABFA3"/>
                          </a:solidFill>
                        </a:rPr>
                        <a:t>製作</a:t>
                      </a:r>
                      <a:endParaRPr lang="zh-TW" altLang="en-US" sz="2000" dirty="0">
                        <a:solidFill>
                          <a:srgbClr val="CABFA3"/>
                        </a:solidFill>
                      </a:endParaRPr>
                    </a:p>
                  </a:txBody>
                  <a:tcPr anchor="ctr">
                    <a:solidFill>
                      <a:srgbClr val="2B3A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06473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林燦德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85050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張筠淇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1720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丁雋宸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67541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馬家驊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67783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簡伊伶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706007"/>
                  </a:ext>
                </a:extLst>
              </a:tr>
              <a:tr h="603608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zh-TW" altLang="en-US" b="1" dirty="0">
                          <a:solidFill>
                            <a:srgbClr val="0D2E3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陳昱維</a:t>
                      </a:r>
                    </a:p>
                  </a:txBody>
                  <a:tcPr marL="28575" marR="28575" marT="19050" marB="19050"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1" dirty="0">
                          <a:solidFill>
                            <a:srgbClr val="0D2E34"/>
                          </a:solidFill>
                        </a:rPr>
                        <a:t>O</a:t>
                      </a:r>
                      <a:endParaRPr lang="zh-TW" altLang="en-US" b="1" dirty="0">
                        <a:solidFill>
                          <a:srgbClr val="0D2E34"/>
                        </a:solidFill>
                      </a:endParaRPr>
                    </a:p>
                  </a:txBody>
                  <a:tcPr anchor="ctr">
                    <a:solidFill>
                      <a:srgbClr val="CAB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248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9F2D6AB-65EB-2A43-B5E8-51F818E4C8D2}"/>
              </a:ext>
            </a:extLst>
          </p:cNvPr>
          <p:cNvSpPr/>
          <p:nvPr/>
        </p:nvSpPr>
        <p:spPr>
          <a:xfrm>
            <a:off x="1" y="286871"/>
            <a:ext cx="322729" cy="968188"/>
          </a:xfrm>
          <a:prstGeom prst="rect">
            <a:avLst/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4671E2-07A6-ED49-9DC0-40F70C4346F4}"/>
              </a:ext>
            </a:extLst>
          </p:cNvPr>
          <p:cNvSpPr txBox="1"/>
          <p:nvPr/>
        </p:nvSpPr>
        <p:spPr>
          <a:xfrm>
            <a:off x="448236" y="5093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組員分工</a:t>
            </a:r>
            <a:endParaRPr kumimoji="1" lang="zh-TW" altLang="en-US" sz="2800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>
            <a:extLst>
              <a:ext uri="{FF2B5EF4-FFF2-40B4-BE49-F238E27FC236}">
                <a16:creationId xmlns:a16="http://schemas.microsoft.com/office/drawing/2014/main" id="{955F3CC2-8AEC-9040-9F01-C40F9D22EBE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01148" y="2206913"/>
            <a:ext cx="3804382" cy="70390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rgbClr val="0D2E34"/>
          </a:solidFill>
          <a:ln w="25400" cap="flat" cmpd="sng" algn="ctr">
            <a:noFill/>
            <a:prstDash val="solid"/>
          </a:ln>
          <a:effectLst/>
        </p:spPr>
        <p:txBody>
          <a:bodyPr wrap="square" lIns="1296757" tIns="0" rIns="0" bIns="0" rtlCol="0" anchor="ctr" anchorCtr="0">
            <a:noAutofit/>
          </a:bodyPr>
          <a:lstStyle/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  <a:sym typeface="Arial" panose="020B0604020202020204" pitchFamily="34" charset="0"/>
            </a:endParaRPr>
          </a:p>
        </p:txBody>
      </p:sp>
      <p:sp>
        <p:nvSpPr>
          <p:cNvPr id="5" name="MH_Other_1">
            <a:extLst>
              <a:ext uri="{FF2B5EF4-FFF2-40B4-BE49-F238E27FC236}">
                <a16:creationId xmlns:a16="http://schemas.microsoft.com/office/drawing/2014/main" id="{819912CC-94E6-3248-B368-D319E9EA393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5305567" y="2252896"/>
            <a:ext cx="801874" cy="574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732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3732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6" name="MH_SubTitle_2">
            <a:extLst>
              <a:ext uri="{FF2B5EF4-FFF2-40B4-BE49-F238E27FC236}">
                <a16:creationId xmlns:a16="http://schemas.microsoft.com/office/drawing/2014/main" id="{B389C29D-0129-904A-A338-2C1A14F82C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3286473" y="3182105"/>
            <a:ext cx="3802930" cy="702814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rgbClr val="2B3A45"/>
          </a:solidFill>
          <a:ln w="25400" cap="flat" cmpd="sng" algn="ctr">
            <a:noFill/>
            <a:prstDash val="solid"/>
          </a:ln>
          <a:effectLst/>
        </p:spPr>
        <p:txBody>
          <a:bodyPr wrap="square" lIns="307127" tIns="0" rIns="0" bIns="0" rtlCol="0" anchor="ctr">
            <a:noAutofit/>
          </a:bodyPr>
          <a:lstStyle/>
          <a:p>
            <a:pPr lvl="0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  <a:sym typeface="Arial" panose="020B0604020202020204" pitchFamily="34" charset="0"/>
            </a:endParaRPr>
          </a:p>
        </p:txBody>
      </p:sp>
      <p:sp>
        <p:nvSpPr>
          <p:cNvPr id="7" name="MH_Other_2">
            <a:extLst>
              <a:ext uri="{FF2B5EF4-FFF2-40B4-BE49-F238E27FC236}">
                <a16:creationId xmlns:a16="http://schemas.microsoft.com/office/drawing/2014/main" id="{2167717C-18E1-5848-80FF-9DCB2BB2A7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6107442" y="3227544"/>
            <a:ext cx="801874" cy="574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732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3732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8" name="MH_SubTitle_1">
            <a:extLst>
              <a:ext uri="{FF2B5EF4-FFF2-40B4-BE49-F238E27FC236}">
                <a16:creationId xmlns:a16="http://schemas.microsoft.com/office/drawing/2014/main" id="{D8FA173C-E301-914D-9FA0-70F976CC87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01148" y="4135170"/>
            <a:ext cx="3804382" cy="70390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rgbClr val="0D2E34"/>
          </a:solidFill>
          <a:ln w="25400" cap="flat" cmpd="sng" algn="ctr">
            <a:noFill/>
            <a:prstDash val="solid"/>
          </a:ln>
          <a:effectLst/>
        </p:spPr>
        <p:txBody>
          <a:bodyPr wrap="square" lIns="1296757" tIns="0" rIns="0" bIns="0" rtlCol="0" anchor="ctr" anchorCtr="0">
            <a:noAutofit/>
          </a:bodyPr>
          <a:lstStyle/>
          <a:p>
            <a:endParaRPr lang="en-US" altLang="zh-CN" sz="226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Other_1">
            <a:extLst>
              <a:ext uri="{FF2B5EF4-FFF2-40B4-BE49-F238E27FC236}">
                <a16:creationId xmlns:a16="http://schemas.microsoft.com/office/drawing/2014/main" id="{E9A21008-B4E0-FF47-A2E3-722AFD30E1A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flipH="1">
            <a:off x="5305567" y="4181154"/>
            <a:ext cx="801874" cy="574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732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3732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0" name="MH_SubTitle_2">
            <a:extLst>
              <a:ext uri="{FF2B5EF4-FFF2-40B4-BE49-F238E27FC236}">
                <a16:creationId xmlns:a16="http://schemas.microsoft.com/office/drawing/2014/main" id="{8A4B69F3-6449-1D45-9F81-23CFA207BAD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3286473" y="5110362"/>
            <a:ext cx="3802930" cy="702814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rgbClr val="2B3A45"/>
          </a:solidFill>
          <a:ln w="25400" cap="flat" cmpd="sng" algn="ctr">
            <a:noFill/>
            <a:prstDash val="solid"/>
          </a:ln>
          <a:effectLst/>
        </p:spPr>
        <p:txBody>
          <a:bodyPr wrap="square" lIns="307127" tIns="0" rIns="0" bIns="0" rtlCol="0" anchor="ctr">
            <a:noAutofit/>
          </a:bodyPr>
          <a:lstStyle/>
          <a:p>
            <a:pPr lvl="0"/>
            <a:endParaRPr lang="en-US" altLang="zh-CN" sz="226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Other_2">
            <a:extLst>
              <a:ext uri="{FF2B5EF4-FFF2-40B4-BE49-F238E27FC236}">
                <a16:creationId xmlns:a16="http://schemas.microsoft.com/office/drawing/2014/main" id="{ACD35654-E1D6-FA45-9F88-FE0D12B4893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flipH="1">
            <a:off x="6107442" y="5155800"/>
            <a:ext cx="801874" cy="574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732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3732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2" name="MH_Others_1">
            <a:extLst>
              <a:ext uri="{FF2B5EF4-FFF2-40B4-BE49-F238E27FC236}">
                <a16:creationId xmlns:a16="http://schemas.microsoft.com/office/drawing/2014/main" id="{56E6D706-9FB4-8143-A729-F63E1CCC5B2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80050" y="1034340"/>
            <a:ext cx="1592183" cy="63588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132" b="1" dirty="0">
                <a:solidFill>
                  <a:srgbClr val="37415B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 panose="020B0604020202020204" pitchFamily="34" charset="0"/>
              </a:rPr>
              <a:t>目  錄</a:t>
            </a:r>
          </a:p>
        </p:txBody>
      </p:sp>
      <p:sp>
        <p:nvSpPr>
          <p:cNvPr id="13" name="MH_Others_2">
            <a:extLst>
              <a:ext uri="{FF2B5EF4-FFF2-40B4-BE49-F238E27FC236}">
                <a16:creationId xmlns:a16="http://schemas.microsoft.com/office/drawing/2014/main" id="{A264A361-634D-CC45-BAE6-B93CE3E888C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899703" y="1031281"/>
            <a:ext cx="3005827" cy="6358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2" b="1" dirty="0">
                <a:solidFill>
                  <a:srgbClr val="37415B"/>
                </a:solidFill>
                <a:latin typeface="Heiti SC Medium" pitchFamily="2" charset="-128"/>
                <a:ea typeface="Heiti SC Medium" pitchFamily="2" charset="-128"/>
                <a:sym typeface="Arial" panose="020B0604020202020204" pitchFamily="34" charset="0"/>
              </a:rPr>
              <a:t>CONTENTS</a:t>
            </a:r>
            <a:endParaRPr lang="zh-CN" altLang="en-US" sz="4132" b="1" dirty="0">
              <a:solidFill>
                <a:srgbClr val="37415B"/>
              </a:solidFill>
              <a:latin typeface="Heiti SC Medium" pitchFamily="2" charset="-128"/>
              <a:ea typeface="Heiti SC Medium" pitchFamily="2" charset="-128"/>
              <a:sym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BA4B3A-A0DC-714A-90E0-0EF3CBF5D466}"/>
              </a:ext>
            </a:extLst>
          </p:cNvPr>
          <p:cNvSpPr txBox="1"/>
          <p:nvPr/>
        </p:nvSpPr>
        <p:spPr>
          <a:xfrm>
            <a:off x="6646237" y="4252655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37415B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DEMO</a:t>
            </a:r>
            <a:endParaRPr kumimoji="1" lang="zh-TW" altLang="en-US" sz="2800" b="1" dirty="0">
              <a:solidFill>
                <a:srgbClr val="37415B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DD4FA7-C2CD-6F49-8C0D-25891BA2396F}"/>
              </a:ext>
            </a:extLst>
          </p:cNvPr>
          <p:cNvSpPr txBox="1"/>
          <p:nvPr/>
        </p:nvSpPr>
        <p:spPr>
          <a:xfrm>
            <a:off x="6508379" y="2328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問題發想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F7725F-C28C-8C44-9F11-8EA9222A618B}"/>
              </a:ext>
            </a:extLst>
          </p:cNvPr>
          <p:cNvSpPr txBox="1"/>
          <p:nvPr/>
        </p:nvSpPr>
        <p:spPr>
          <a:xfrm>
            <a:off x="3982476" y="52309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37415B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成員分工</a:t>
            </a:r>
            <a:endParaRPr kumimoji="1" lang="zh-TW" altLang="en-US" sz="2400" b="1" dirty="0">
              <a:solidFill>
                <a:srgbClr val="37415B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0" name="框架 19">
            <a:extLst>
              <a:ext uri="{FF2B5EF4-FFF2-40B4-BE49-F238E27FC236}">
                <a16:creationId xmlns:a16="http://schemas.microsoft.com/office/drawing/2014/main" id="{3C4E6F3A-8053-4F4A-AFBC-3524E271E5FE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7A019AB-B7EB-8148-AA13-52F3D344BA2F}"/>
              </a:ext>
            </a:extLst>
          </p:cNvPr>
          <p:cNvSpPr txBox="1"/>
          <p:nvPr/>
        </p:nvSpPr>
        <p:spPr>
          <a:xfrm>
            <a:off x="3982476" y="33035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技術架構</a:t>
            </a:r>
          </a:p>
        </p:txBody>
      </p:sp>
    </p:spTree>
    <p:extLst>
      <p:ext uri="{BB962C8B-B14F-4D97-AF65-F5344CB8AC3E}">
        <p14:creationId xmlns:p14="http://schemas.microsoft.com/office/powerpoint/2010/main" val="299571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28A28-D747-5E43-81C4-0AC02427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1" y="1239183"/>
            <a:ext cx="7747000" cy="2310342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6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實際操作</a:t>
            </a:r>
            <a:r>
              <a:rPr kumimoji="1" lang="en-US" altLang="zh-TW" sz="6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! ! !</a:t>
            </a:r>
            <a:endParaRPr kumimoji="1" lang="zh-TW" altLang="en-US" sz="6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D46B17-1212-9C40-9504-C699DEFA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48" y="3160059"/>
            <a:ext cx="3793067" cy="3793067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F6D3892-DBFB-9741-86FB-7379E3B3CF5A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368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8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>
            <a:extLst>
              <a:ext uri="{FF2B5EF4-FFF2-40B4-BE49-F238E27FC236}">
                <a16:creationId xmlns:a16="http://schemas.microsoft.com/office/drawing/2014/main" id="{4D163E2C-1913-AF41-9590-FF0EF3DBE50A}"/>
              </a:ext>
            </a:extLst>
          </p:cNvPr>
          <p:cNvSpPr/>
          <p:nvPr/>
        </p:nvSpPr>
        <p:spPr>
          <a:xfrm>
            <a:off x="8771542" y="5067117"/>
            <a:ext cx="1656411" cy="695175"/>
          </a:xfrm>
          <a:prstGeom prst="roundRect">
            <a:avLst/>
          </a:prstGeom>
          <a:solidFill>
            <a:srgbClr val="DB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0985EB9-A245-4445-9055-3282C4753A0F}"/>
              </a:ext>
            </a:extLst>
          </p:cNvPr>
          <p:cNvSpPr/>
          <p:nvPr/>
        </p:nvSpPr>
        <p:spPr>
          <a:xfrm>
            <a:off x="5170775" y="5067118"/>
            <a:ext cx="1656411" cy="695175"/>
          </a:xfrm>
          <a:prstGeom prst="roundRect">
            <a:avLst/>
          </a:prstGeom>
          <a:solidFill>
            <a:srgbClr val="DB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215D858E-F2BA-6B49-942D-4DF1802C0032}"/>
              </a:ext>
            </a:extLst>
          </p:cNvPr>
          <p:cNvSpPr/>
          <p:nvPr/>
        </p:nvSpPr>
        <p:spPr>
          <a:xfrm>
            <a:off x="1570008" y="5067119"/>
            <a:ext cx="1656411" cy="695175"/>
          </a:xfrm>
          <a:prstGeom prst="roundRect">
            <a:avLst/>
          </a:prstGeom>
          <a:solidFill>
            <a:srgbClr val="DB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19D95C2-C98D-C342-9901-09E6ED6CD4F4}"/>
              </a:ext>
            </a:extLst>
          </p:cNvPr>
          <p:cNvSpPr txBox="1"/>
          <p:nvPr/>
        </p:nvSpPr>
        <p:spPr>
          <a:xfrm>
            <a:off x="4998238" y="799890"/>
            <a:ext cx="227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2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台南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F7E7CB3-77B7-5A4E-B04F-72906B919BB5}"/>
              </a:ext>
            </a:extLst>
          </p:cNvPr>
          <p:cNvSpPr txBox="1"/>
          <p:nvPr/>
        </p:nvSpPr>
        <p:spPr>
          <a:xfrm>
            <a:off x="5454119" y="50671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餐廳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B47FA8-972F-134D-B978-685662561073}"/>
              </a:ext>
            </a:extLst>
          </p:cNvPr>
          <p:cNvSpPr txBox="1"/>
          <p:nvPr/>
        </p:nvSpPr>
        <p:spPr>
          <a:xfrm>
            <a:off x="9031460" y="5061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飯店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71E0BD-F6D1-A445-BEFC-4BFE5322E249}"/>
              </a:ext>
            </a:extLst>
          </p:cNvPr>
          <p:cNvSpPr txBox="1"/>
          <p:nvPr/>
        </p:nvSpPr>
        <p:spPr>
          <a:xfrm>
            <a:off x="1844561" y="50671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景點</a:t>
            </a:r>
            <a:endParaRPr kumimoji="1" lang="zh-TW" altLang="en-US" b="1" dirty="0">
              <a:solidFill>
                <a:srgbClr val="0D2E34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EAB81E6-1F66-874B-BEA9-5644CAF9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56" y="3093720"/>
            <a:ext cx="1323763" cy="132376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68CF296-6860-0D48-AFDA-EE0E3DFFB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40" y="2946400"/>
            <a:ext cx="1471083" cy="147108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6F0662F-F939-1E4D-A0A1-9054A8929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17" y="2946400"/>
            <a:ext cx="1471083" cy="147108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BEE7DDE-B7AF-9842-8F60-84E415C4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16515" y="-1735802"/>
            <a:ext cx="4774307" cy="2917632"/>
          </a:xfrm>
          <a:prstGeom prst="rect">
            <a:avLst/>
          </a:prstGeom>
        </p:spPr>
      </p:pic>
      <p:sp>
        <p:nvSpPr>
          <p:cNvPr id="41" name="框架 40">
            <a:extLst>
              <a:ext uri="{FF2B5EF4-FFF2-40B4-BE49-F238E27FC236}">
                <a16:creationId xmlns:a16="http://schemas.microsoft.com/office/drawing/2014/main" id="{2CD441F8-9719-BD46-B210-17A68F17BC1D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CCCEF0C-CC18-1548-AD31-2F894F342C33}"/>
              </a:ext>
            </a:extLst>
          </p:cNvPr>
          <p:cNvSpPr/>
          <p:nvPr/>
        </p:nvSpPr>
        <p:spPr>
          <a:xfrm>
            <a:off x="6094360" y="0"/>
            <a:ext cx="6097640" cy="6858000"/>
          </a:xfrm>
          <a:prstGeom prst="rect">
            <a:avLst/>
          </a:prstGeom>
          <a:solidFill>
            <a:srgbClr val="CABFA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8D11A9-DCDE-3E48-9224-EFBDC638CAB4}"/>
              </a:ext>
            </a:extLst>
          </p:cNvPr>
          <p:cNvSpPr txBox="1"/>
          <p:nvPr/>
        </p:nvSpPr>
        <p:spPr>
          <a:xfrm>
            <a:off x="1731096" y="5264801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9B9786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嘉義</a:t>
            </a:r>
            <a:r>
              <a:rPr kumimoji="1" lang="zh-TW" altLang="en-US" sz="3600" b="1" dirty="0">
                <a:solidFill>
                  <a:srgbClr val="9B9786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雞肉飯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A322FB-2ECA-BA45-8142-BC87D326E4A4}"/>
              </a:ext>
            </a:extLst>
          </p:cNvPr>
          <p:cNvSpPr txBox="1"/>
          <p:nvPr/>
        </p:nvSpPr>
        <p:spPr>
          <a:xfrm>
            <a:off x="7768621" y="526480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花蓮</a:t>
            </a:r>
            <a:r>
              <a:rPr kumimoji="1" lang="en-US" altLang="zh-TW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zh-CN" altLang="en-US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公正包子</a:t>
            </a:r>
            <a:r>
              <a:rPr kumimoji="1" lang="zh-TW" altLang="en-US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84B8691-0691-ED49-A0F4-EBC4668642C1}"/>
              </a:ext>
            </a:extLst>
          </p:cNvPr>
          <p:cNvCxnSpPr/>
          <p:nvPr/>
        </p:nvCxnSpPr>
        <p:spPr>
          <a:xfrm>
            <a:off x="6070600" y="0"/>
            <a:ext cx="0" cy="6858000"/>
          </a:xfrm>
          <a:prstGeom prst="line">
            <a:avLst/>
          </a:prstGeom>
          <a:ln w="60325">
            <a:solidFill>
              <a:srgbClr val="DBE8F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25067914-536A-B94F-9B82-7A05C97A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47" y="1268360"/>
            <a:ext cx="3695905" cy="3695905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CD9B2FDF-D0B6-C043-A140-E6B77671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732" y="1430593"/>
            <a:ext cx="3669376" cy="36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133493D9-D71D-F443-80FB-7610CF36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3787" y="1531276"/>
            <a:ext cx="4162097" cy="416209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E90E64E-938E-2C48-85B2-369C0E91D99F}"/>
              </a:ext>
            </a:extLst>
          </p:cNvPr>
          <p:cNvSpPr txBox="1"/>
          <p:nvPr/>
        </p:nvSpPr>
        <p:spPr>
          <a:xfrm>
            <a:off x="6343412" y="3420374"/>
            <a:ext cx="4099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台南</a:t>
            </a:r>
            <a:r>
              <a:rPr kumimoji="1" lang="zh-TW" altLang="en-US" sz="54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牛肉湯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CF520CA-7A36-BD4B-9AD1-C7FD2D11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9001" y="-1724304"/>
            <a:ext cx="4774307" cy="2917632"/>
          </a:xfrm>
          <a:prstGeom prst="rect">
            <a:avLst/>
          </a:prstGeom>
        </p:spPr>
      </p:pic>
      <p:sp>
        <p:nvSpPr>
          <p:cNvPr id="21" name="框架 20">
            <a:extLst>
              <a:ext uri="{FF2B5EF4-FFF2-40B4-BE49-F238E27FC236}">
                <a16:creationId xmlns:a16="http://schemas.microsoft.com/office/drawing/2014/main" id="{247495CD-3A78-4646-BF6D-21D751BE7503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8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908A29-C0D6-6C47-B47B-B44BCA31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79" y="-1099557"/>
            <a:ext cx="4452156" cy="63286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9DDB0B-5220-624B-9AAA-0DF09B4B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815" y="2969135"/>
            <a:ext cx="4163027" cy="59917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5C1618-B44A-3E44-872B-A8370775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8253" y="-576298"/>
            <a:ext cx="3707315" cy="51254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6CBF46-F742-9647-B66C-2ED3D2FA7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129" y="2660199"/>
            <a:ext cx="3204079" cy="45401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24DEFBD-830F-B041-936D-E34AACC7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864" y="3429000"/>
            <a:ext cx="2883501" cy="404261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7451AA-83CB-F546-8E9D-9D2AE1750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2310" y="2394283"/>
            <a:ext cx="2182467" cy="310414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97E062-30A6-024C-8F76-9510B820F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614" y="2455661"/>
            <a:ext cx="2755089" cy="38937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8EDD036-A2D3-5145-9C94-B0F743D6C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9927" y="-797574"/>
            <a:ext cx="2691951" cy="38019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45640A-72EA-9C47-9AF5-2AC1C6E20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255" y="-248830"/>
            <a:ext cx="3678977" cy="528622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0A35D2B-1916-DD4C-9CC6-A9F722A01F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916" y="240631"/>
            <a:ext cx="3034418" cy="43073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85EECC4-F012-124D-B249-0F424A45C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988" y="3306581"/>
            <a:ext cx="2755089" cy="38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908A29-C0D6-6C47-B47B-B44BCA31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79" y="-1099557"/>
            <a:ext cx="4452156" cy="63286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9DDB0B-5220-624B-9AAA-0DF09B4B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815" y="2969135"/>
            <a:ext cx="4163027" cy="59917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5C1618-B44A-3E44-872B-A8370775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8253" y="-576298"/>
            <a:ext cx="3707315" cy="51254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6CBF46-F742-9647-B66C-2ED3D2FA7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129" y="2660199"/>
            <a:ext cx="3204079" cy="45401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24DEFBD-830F-B041-936D-E34AACC7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864" y="3429000"/>
            <a:ext cx="2883501" cy="404261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7451AA-83CB-F546-8E9D-9D2AE1750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2310" y="2394283"/>
            <a:ext cx="2182467" cy="310414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97E062-30A6-024C-8F76-9510B820F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614" y="2455661"/>
            <a:ext cx="2755089" cy="38937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8EDD036-A2D3-5145-9C94-B0F743D6C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9927" y="-797574"/>
            <a:ext cx="2691951" cy="38019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45640A-72EA-9C47-9AF5-2AC1C6E20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255" y="-248830"/>
            <a:ext cx="3678977" cy="528622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0A35D2B-1916-DD4C-9CC6-A9F722A01F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916" y="240631"/>
            <a:ext cx="3034418" cy="43073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85EECC4-F012-124D-B249-0F424A45C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988" y="3306581"/>
            <a:ext cx="2755089" cy="38937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5FBAA0-C696-2949-98EA-66ECA7515789}"/>
              </a:ext>
            </a:extLst>
          </p:cNvPr>
          <p:cNvSpPr/>
          <p:nvPr/>
        </p:nvSpPr>
        <p:spPr>
          <a:xfrm>
            <a:off x="0" y="0"/>
            <a:ext cx="12785558" cy="6858000"/>
          </a:xfrm>
          <a:prstGeom prst="rect">
            <a:avLst/>
          </a:prstGeom>
          <a:solidFill>
            <a:srgbClr val="DBE8F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0C2F05-9FA7-484E-AEF0-88E33DA2F5E9}"/>
              </a:ext>
            </a:extLst>
          </p:cNvPr>
          <p:cNvSpPr txBox="1"/>
          <p:nvPr/>
        </p:nvSpPr>
        <p:spPr>
          <a:xfrm>
            <a:off x="1310966" y="3237009"/>
            <a:ext cx="102932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台南光有賣牛肉湯的店家就高達 </a:t>
            </a:r>
            <a:r>
              <a:rPr kumimoji="1" lang="en-US" altLang="zh-TW" sz="8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202</a:t>
            </a:r>
            <a:r>
              <a:rPr kumimoji="1" lang="zh-TW" altLang="en-US" sz="88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zh-CN" altLang="en-US" sz="3600" b="1" dirty="0">
                <a:solidFill>
                  <a:srgbClr val="2B3A45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家！！</a:t>
            </a:r>
            <a:endParaRPr kumimoji="1" lang="zh-TW" altLang="en-US" sz="3600" b="1" dirty="0">
              <a:solidFill>
                <a:srgbClr val="2B3A45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23900996-F363-5A4C-A7C5-90A935CE9974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0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C63C796-7632-8147-B132-3998D500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4" y="931333"/>
            <a:ext cx="2861734" cy="28617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4B7E97-4B4E-AF4B-B8B5-EF794F944336}"/>
              </a:ext>
            </a:extLst>
          </p:cNvPr>
          <p:cNvSpPr txBox="1"/>
          <p:nvPr/>
        </p:nvSpPr>
        <p:spPr>
          <a:xfrm>
            <a:off x="2394692" y="395072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愛食記</a:t>
            </a:r>
            <a:endParaRPr kumimoji="1" lang="zh-TW" altLang="en-US" sz="4400" dirty="0">
              <a:solidFill>
                <a:srgbClr val="DBE8F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94BBB08-2E78-C543-B11D-6297F36A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85"/>
          <a:stretch/>
        </p:blipFill>
        <p:spPr>
          <a:xfrm>
            <a:off x="6504365" y="931333"/>
            <a:ext cx="3856872" cy="51308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568AA0-7CDE-4F4D-965E-64BBCD52F4FD}"/>
              </a:ext>
            </a:extLst>
          </p:cNvPr>
          <p:cNvSpPr txBox="1"/>
          <p:nvPr/>
        </p:nvSpPr>
        <p:spPr>
          <a:xfrm>
            <a:off x="1317472" y="5395541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DBE8F3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愛食記網站中有許多餐廳相關訊息</a:t>
            </a:r>
            <a:endParaRPr kumimoji="1" lang="zh-TW" altLang="en-US" sz="2000" dirty="0">
              <a:solidFill>
                <a:srgbClr val="DBE8F3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4563266-CCF5-3F4C-9D34-AC3913D09F2F}"/>
              </a:ext>
            </a:extLst>
          </p:cNvPr>
          <p:cNvCxnSpPr>
            <a:cxnSpLocks/>
          </p:cNvCxnSpPr>
          <p:nvPr/>
        </p:nvCxnSpPr>
        <p:spPr>
          <a:xfrm>
            <a:off x="2071593" y="4934607"/>
            <a:ext cx="2523633" cy="0"/>
          </a:xfrm>
          <a:prstGeom prst="line">
            <a:avLst/>
          </a:prstGeom>
          <a:ln>
            <a:solidFill>
              <a:srgbClr val="DBE8F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5D71D0C9-0906-4D41-9D94-0B0A83B6B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6799" y="-1595799"/>
            <a:ext cx="4774307" cy="2917632"/>
          </a:xfrm>
          <a:prstGeom prst="rect">
            <a:avLst/>
          </a:prstGeom>
        </p:spPr>
      </p:pic>
      <p:sp>
        <p:nvSpPr>
          <p:cNvPr id="15" name="框架 14">
            <a:extLst>
              <a:ext uri="{FF2B5EF4-FFF2-40B4-BE49-F238E27FC236}">
                <a16:creationId xmlns:a16="http://schemas.microsoft.com/office/drawing/2014/main" id="{C93CEE1D-C8D2-F246-B420-A49B066F596B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DB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7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28A6A2-D015-D245-969A-EED9AB274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9" b="26488"/>
          <a:stretch/>
        </p:blipFill>
        <p:spPr>
          <a:xfrm>
            <a:off x="1498386" y="1287599"/>
            <a:ext cx="3852548" cy="4815267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18F0639C-2915-E849-BCA3-B6F0C6939982}"/>
              </a:ext>
            </a:extLst>
          </p:cNvPr>
          <p:cNvSpPr/>
          <p:nvPr/>
        </p:nvSpPr>
        <p:spPr>
          <a:xfrm>
            <a:off x="1189608" y="4554245"/>
            <a:ext cx="4601592" cy="1711088"/>
          </a:xfrm>
          <a:prstGeom prst="frame">
            <a:avLst>
              <a:gd name="adj1" fmla="val 4569"/>
            </a:avLst>
          </a:prstGeom>
          <a:solidFill>
            <a:srgbClr val="5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FAEB2E-92C4-234E-9CE3-D8270C25A4B2}"/>
              </a:ext>
            </a:extLst>
          </p:cNvPr>
          <p:cNvSpPr txBox="1"/>
          <p:nvPr/>
        </p:nvSpPr>
        <p:spPr>
          <a:xfrm>
            <a:off x="6277083" y="2618779"/>
            <a:ext cx="4713978" cy="21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我們可以抓取大家在這家店打卡的 </a:t>
            </a:r>
            <a:r>
              <a:rPr kumimoji="1" lang="zh-TW" altLang="en-US" sz="4400" b="1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照片</a:t>
            </a:r>
            <a:r>
              <a:rPr kumimoji="1" lang="zh-TW" altLang="en-US" sz="2800" b="1" dirty="0">
                <a:solidFill>
                  <a:srgbClr val="0D2E3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來做分析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65AEFE-9CE1-214A-838F-A90A5F6D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374" y="-1630033"/>
            <a:ext cx="4774307" cy="2917632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7CD9C97B-E02E-5B44-8DF6-8860C9BF8EEB}"/>
              </a:ext>
            </a:extLst>
          </p:cNvPr>
          <p:cNvSpPr/>
          <p:nvPr/>
        </p:nvSpPr>
        <p:spPr>
          <a:xfrm>
            <a:off x="189781" y="155276"/>
            <a:ext cx="11727430" cy="6530196"/>
          </a:xfrm>
          <a:prstGeom prst="frame">
            <a:avLst>
              <a:gd name="adj1" fmla="val 1632"/>
            </a:avLst>
          </a:prstGeom>
          <a:solidFill>
            <a:srgbClr val="2B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2B3A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26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399</Words>
  <Application>Microsoft Macintosh PowerPoint</Application>
  <PresentationFormat>寬螢幕</PresentationFormat>
  <Paragraphs>114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Microsoft JhengHei</vt:lpstr>
      <vt:lpstr>新細明體</vt:lpstr>
      <vt:lpstr>等线</vt:lpstr>
      <vt:lpstr>Heiti SC Medium</vt:lpstr>
      <vt:lpstr>微软雅黑</vt:lpstr>
      <vt:lpstr>Yuanti SC</vt:lpstr>
      <vt:lpstr>Al Bayan Plain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實際操作 ! ! 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52</cp:revision>
  <dcterms:created xsi:type="dcterms:W3CDTF">2021-04-25T06:02:57Z</dcterms:created>
  <dcterms:modified xsi:type="dcterms:W3CDTF">2021-04-26T06:21:20Z</dcterms:modified>
</cp:coreProperties>
</file>